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</p:sldMasterIdLst>
  <p:notesMasterIdLst>
    <p:notesMasterId r:id="rId30"/>
  </p:notesMasterIdLst>
  <p:sldIdLst>
    <p:sldId id="342" r:id="rId2"/>
    <p:sldId id="418" r:id="rId3"/>
    <p:sldId id="420" r:id="rId4"/>
    <p:sldId id="422" r:id="rId5"/>
    <p:sldId id="440" r:id="rId6"/>
    <p:sldId id="424" r:id="rId7"/>
    <p:sldId id="427" r:id="rId8"/>
    <p:sldId id="429" r:id="rId9"/>
    <p:sldId id="431" r:id="rId10"/>
    <p:sldId id="433" r:id="rId11"/>
    <p:sldId id="435" r:id="rId12"/>
    <p:sldId id="437" r:id="rId13"/>
    <p:sldId id="441" r:id="rId14"/>
    <p:sldId id="446" r:id="rId15"/>
    <p:sldId id="411" r:id="rId16"/>
    <p:sldId id="413" r:id="rId17"/>
    <p:sldId id="414" r:id="rId18"/>
    <p:sldId id="415" r:id="rId19"/>
    <p:sldId id="416" r:id="rId20"/>
    <p:sldId id="444" r:id="rId21"/>
    <p:sldId id="447" r:id="rId22"/>
    <p:sldId id="448" r:id="rId23"/>
    <p:sldId id="449" r:id="rId24"/>
    <p:sldId id="450" r:id="rId25"/>
    <p:sldId id="385" r:id="rId26"/>
    <p:sldId id="366" r:id="rId27"/>
    <p:sldId id="404" r:id="rId28"/>
    <p:sldId id="358" r:id="rId29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улет Муталлапов" initials="ДМ" lastIdx="1" clrIdx="0">
    <p:extLst>
      <p:ext uri="{19B8F6BF-5375-455C-9EA6-DF929625EA0E}">
        <p15:presenceInfo xmlns="" xmlns:p15="http://schemas.microsoft.com/office/powerpoint/2012/main" userId="aadc938362f41f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7" autoAdjust="0"/>
    <p:restoredTop sz="94718" autoAdjust="0"/>
  </p:normalViewPr>
  <p:slideViewPr>
    <p:cSldViewPr>
      <p:cViewPr>
        <p:scale>
          <a:sx n="60" d="100"/>
          <a:sy n="60" d="100"/>
        </p:scale>
        <p:origin x="-79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notesViewPr>
    <p:cSldViewPr>
      <p:cViewPr varScale="1">
        <p:scale>
          <a:sx n="61" d="100"/>
          <a:sy n="61" d="100"/>
        </p:scale>
        <p:origin x="-998" y="-91"/>
      </p:cViewPr>
      <p:guideLst>
        <p:guide orient="horz" pos="3132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7EE28E-0636-4718-BCF7-6420CC014E71}" type="doc">
      <dgm:prSet loTypeId="urn:microsoft.com/office/officeart/2005/8/layout/radial6" loCatId="cycle" qsTypeId="urn:microsoft.com/office/officeart/2005/8/quickstyle/3d2#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101057D-E306-48FA-AD7C-D2860833ADBD}">
      <dgm:prSet phldrT="[Текст]" custT="1"/>
      <dgm:spPr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Базы производственных практик </a:t>
          </a:r>
          <a:endParaRPr lang="ru-RU" sz="105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4492E-7994-41DD-843E-64C9A99A62F7}" type="parTrans" cxnId="{F6D86F7C-A81E-4698-B8A4-B756D85FCC3F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FA44628A-59C5-4B96-AF64-69ACE9189644}" type="sibTrans" cxnId="{F6D86F7C-A81E-4698-B8A4-B756D85FCC3F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917F5533-AA26-4000-B183-1F27E1906E8B}">
      <dgm:prSet phldrT="[Текст]" custT="1"/>
      <dgm:spPr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АО «ЕЭК» Разреза Восточный</a:t>
          </a:r>
          <a:endParaRPr lang="ru-RU" sz="105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493EA7-9979-4D4B-AB0A-47B03937F0F1}" type="parTrans" cxnId="{1B37CE41-DCBC-4159-B412-89B7B0D00A90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6C1D48B9-44B7-4E63-9E8F-CB995C1F386C}" type="sibTrans" cxnId="{1B37CE41-DCBC-4159-B412-89B7B0D00A90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056133E6-E781-46D4-B199-2F703120BFF7}">
      <dgm:prSet phldrT="[Текст]" custT="1"/>
      <dgm:spPr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ТОО «Богатырь </a:t>
          </a:r>
          <a:r>
            <a:rPr lang="ru-RU" sz="105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Комир</a:t>
          </a:r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05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DD20D-CBA3-4213-88AF-DD716FCDDB1D}" type="parTrans" cxnId="{38CCC292-E497-4B8C-B080-51E3A84DD1D1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E29E497A-0796-49A5-84E0-CDC2C8F4D3B7}" type="sibTrans" cxnId="{38CCC292-E497-4B8C-B080-51E3A84DD1D1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6113ABC7-5814-4FDF-9CCE-D2E4CE17E32F}">
      <dgm:prSet phldrT="[Текст]" custT="1"/>
      <dgm:spPr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ТОО «ГРЭС -1»</a:t>
          </a:r>
          <a:endParaRPr lang="ru-RU" sz="105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552CA-CAA8-4608-870A-E315F8545D2E}" type="parTrans" cxnId="{2BDF81C8-B5C6-490B-9EF3-D11B22A61834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9ED8E9D8-EFEC-4156-A8C7-40EE664FA451}" type="sibTrans" cxnId="{2BDF81C8-B5C6-490B-9EF3-D11B22A61834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2C05D0ED-FCC4-40FD-AFF0-86E8F2448CF9}">
      <dgm:prSet phldrT="[Текст]" custT="1"/>
      <dgm:spPr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ТОО «</a:t>
          </a:r>
          <a:r>
            <a:rPr lang="ru-RU" sz="105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Энергоуправление</a:t>
          </a:r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05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0E567-5CF4-4A97-AF71-2679045A65E9}" type="parTrans" cxnId="{505736DC-BB64-4D50-808B-7EECBC1E83B4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3152EFF0-9EE3-41EC-945C-E7CE64479B7A}" type="sibTrans" cxnId="{505736DC-BB64-4D50-808B-7EECBC1E83B4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BFCEBDA7-7058-4AA1-AFEF-662156273DA4}">
      <dgm:prSet phldrT="[Текст]" phldr="1"/>
      <dgm:spPr/>
      <dgm:t>
        <a:bodyPr/>
        <a:lstStyle/>
        <a:p>
          <a:endParaRPr lang="ru-RU" sz="1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607CE7FF-8F44-4ACA-9019-5034D70E7D5E}" type="parTrans" cxnId="{886B75F0-6825-4689-899E-AED78FC04E7F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20E5D88-E65D-436D-9C5A-CC9E0521D15A}" type="sibTrans" cxnId="{886B75F0-6825-4689-899E-AED78FC04E7F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9BEEE1AE-EF1D-4597-9B59-D1B38BE6E7F0}">
      <dgm:prSet custT="1"/>
      <dgm:spPr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ТОО «Грань»</a:t>
          </a:r>
          <a:endParaRPr lang="ru-RU" sz="105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5D93AD-8182-42DA-9D29-1DAE95B1BB35}" type="parTrans" cxnId="{A3338433-2D5C-4214-B28E-68F205EE0151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434F3E63-C4E5-453A-A846-04BE62D3A75C}" type="sibTrans" cxnId="{A3338433-2D5C-4214-B28E-68F205EE0151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60F78E58-7F57-4AE1-8F1A-C2A28CB886B8}">
      <dgm:prSet/>
      <dgm:spPr/>
      <dgm:t>
        <a:bodyPr/>
        <a:lstStyle/>
        <a:p>
          <a:endParaRPr lang="ru-RU" sz="1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96772467-5515-489A-9274-2BC2BEAD2B9C}" type="parTrans" cxnId="{E2127CC7-292C-4A55-8E99-1056A06D9F61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3DE7161A-8890-4CDE-A9A5-D771986DCC1B}" type="sibTrans" cxnId="{E2127CC7-292C-4A55-8E99-1056A06D9F61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CB2A6444-35BD-461A-9DCC-BA273E236C7E}">
      <dgm:prSet/>
      <dgm:spPr/>
      <dgm:t>
        <a:bodyPr/>
        <a:lstStyle/>
        <a:p>
          <a:endParaRPr lang="ru-RU" sz="1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A8495E59-3953-48EF-BE5F-472586E22C03}" type="parTrans" cxnId="{66A1DCC8-9BBA-4317-B058-F55FF7FBF2DD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4D6FBA20-E7AA-46C7-A585-DDEB237F8A49}" type="sibTrans" cxnId="{66A1DCC8-9BBA-4317-B058-F55FF7FBF2DD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497A7423-94BD-4D6F-9C6B-11C09196B112}">
      <dgm:prSet custT="1"/>
      <dgm:spPr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ТОО «</a:t>
          </a:r>
          <a:r>
            <a:rPr lang="ru-RU" sz="105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Горэлектросеть</a:t>
          </a:r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05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1C181-8056-4A6A-A378-EFB17504D06B}" type="parTrans" cxnId="{0128D845-FE6D-441A-91DF-025E3764DF17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F7492843-2E7F-4848-83B3-8AF4F97C81F3}" type="sibTrans" cxnId="{0128D845-FE6D-441A-91DF-025E3764DF17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0B3F1A38-ACE0-499E-84A8-829900125951}">
      <dgm:prSet custT="1"/>
      <dgm:spPr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ТОО «</a:t>
          </a:r>
          <a:r>
            <a:rPr lang="ru-RU" sz="105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Промсервис</a:t>
          </a:r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5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Отан</a:t>
          </a:r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05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06E48C-B9CB-435B-85AD-4929F3676203}" type="parTrans" cxnId="{00347AD1-C567-4188-932D-74DAE766CE9B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0D7464C7-8260-4E80-B6CE-6376DC3ABC2E}" type="sibTrans" cxnId="{00347AD1-C567-4188-932D-74DAE766CE9B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7AEDCE2F-4DF9-4601-A605-BED256C87C4F}">
      <dgm:prSet custT="1"/>
      <dgm:spPr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ТОО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«Строй бизнес Экибастуз»</a:t>
          </a:r>
          <a:endParaRPr lang="ru-RU" sz="105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45EA7-0347-4C50-BABD-2C384559E331}" type="parTrans" cxnId="{9E7BDF7D-30F3-4EE2-AE19-14BED9C21D5C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2E4445DF-EAF3-40CF-8CBA-751413174AB0}" type="sibTrans" cxnId="{9E7BDF7D-30F3-4EE2-AE19-14BED9C21D5C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B1887CE-CDDD-4C01-BF99-AA25D4FA80AB}">
      <dgm:prSet custT="1"/>
      <dgm:spPr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ТОО «</a:t>
          </a:r>
          <a:r>
            <a:rPr lang="ru-RU" sz="105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Майкубен</a:t>
          </a:r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–Вест»</a:t>
          </a:r>
          <a:endParaRPr lang="ru-RU" sz="105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FC0A7-9239-41EA-8DB6-890BD765FB8E}" type="parTrans" cxnId="{08FD01EA-3D3F-4ED8-AC5F-01AA7FF77EC0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74B10F75-0573-4EC6-8440-056EBA0F5CFE}" type="sibTrans" cxnId="{08FD01EA-3D3F-4ED8-AC5F-01AA7FF77EC0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7052E32B-2594-4C5D-ADBC-68650A8ACE26}">
      <dgm:prSet custT="1"/>
      <dgm:spPr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ТОО «</a:t>
          </a:r>
          <a:r>
            <a:rPr lang="ru-RU" sz="105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Тортуй</a:t>
          </a:r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5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курылыс</a:t>
          </a:r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05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A4807-66AB-494D-BB9E-9D629D5878C5}" type="parTrans" cxnId="{CB2C6665-EAF8-4FDF-9E0B-E43AC6CBC20D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7C3925B1-0DD6-481A-832C-5D54B3B3EA23}" type="sibTrans" cxnId="{CB2C6665-EAF8-4FDF-9E0B-E43AC6CBC20D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4C6CA26E-D301-4D8A-83A9-98A0B49A2AAA}">
      <dgm:prSet custT="1"/>
      <dgm:spPr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ТОО  «ЭЗЭМ»</a:t>
          </a:r>
          <a:endParaRPr lang="ru-RU" sz="105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5498E-1B4E-4097-8F92-2E1694BFACF3}" type="sibTrans" cxnId="{CD649FB3-A985-4DCA-B06B-5F73A59D3917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AF84A703-1FF2-41E5-B939-66E84E9B5A28}" type="parTrans" cxnId="{CD649FB3-A985-4DCA-B06B-5F73A59D3917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6CA8E01A-3E0A-48F5-B3F1-38E6F5C153F8}">
      <dgm:prSet custT="1"/>
      <dgm:spPr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АО НК КТЖ</a:t>
          </a:r>
          <a:endParaRPr lang="ru-RU" sz="105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4F9A3-2B67-415D-B82E-E1B7487B5FBE}" type="sibTrans" cxnId="{84498CE7-D0B6-4331-B0CE-7F2ABDECD67E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CD6B1CE5-AE40-4CC0-9550-558E0A641D4A}" type="parTrans" cxnId="{84498CE7-D0B6-4331-B0CE-7F2ABDECD67E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38A533B1-5758-45E2-A171-28F0293BE4D6}">
      <dgm:prSet custT="1"/>
      <dgm:spPr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r>
            <a:rPr lang="ru-RU" sz="10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ТОО «МАИС»</a:t>
          </a:r>
          <a:endParaRPr lang="ru-RU" sz="105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D1532-0A06-41C8-89B8-91F11FD6A408}" type="sibTrans" cxnId="{E754A097-732C-45DE-BEB6-3AEF06465DF3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ECA1ADCC-818B-4D0A-A34C-AFF2AE1CECD3}" type="parTrans" cxnId="{E754A097-732C-45DE-BEB6-3AEF06465DF3}">
      <dgm:prSet/>
      <dgm:spPr/>
      <dgm:t>
        <a:bodyPr/>
        <a:lstStyle/>
        <a:p>
          <a:endParaRPr lang="ru-RU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CB593A23-CC42-4DE4-A800-1734B63E7164}" type="pres">
      <dgm:prSet presAssocID="{E07EE28E-0636-4718-BCF7-6420CC014E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33379D-2A24-4E4D-9216-49057447EA27}" type="pres">
      <dgm:prSet presAssocID="{7101057D-E306-48FA-AD7C-D2860833ADBD}" presName="centerShape" presStyleLbl="node0" presStyleIdx="0" presStyleCnt="1" custScaleX="223369" custScaleY="156324" custLinFactNeighborX="449" custLinFactNeighborY="-2738"/>
      <dgm:spPr/>
      <dgm:t>
        <a:bodyPr/>
        <a:lstStyle/>
        <a:p>
          <a:endParaRPr lang="ru-RU"/>
        </a:p>
      </dgm:t>
    </dgm:pt>
    <dgm:pt modelId="{C499AC32-572F-4C52-B9FC-A8CED2F968C5}" type="pres">
      <dgm:prSet presAssocID="{917F5533-AA26-4000-B183-1F27E1906E8B}" presName="node" presStyleLbl="node1" presStyleIdx="0" presStyleCnt="13" custScaleX="270880" custScaleY="138775" custRadScaleRad="101468" custRadScaleInc="4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E3CE-4C85-46C2-9E58-2FDB2C65F4FA}" type="pres">
      <dgm:prSet presAssocID="{917F5533-AA26-4000-B183-1F27E1906E8B}" presName="dummy" presStyleCnt="0"/>
      <dgm:spPr/>
      <dgm:t>
        <a:bodyPr/>
        <a:lstStyle/>
        <a:p>
          <a:endParaRPr lang="ru-RU"/>
        </a:p>
      </dgm:t>
    </dgm:pt>
    <dgm:pt modelId="{50107ED3-8FCC-4375-92FF-1B9387D9BA86}" type="pres">
      <dgm:prSet presAssocID="{6C1D48B9-44B7-4E63-9E8F-CB995C1F386C}" presName="sibTrans" presStyleLbl="sibTrans2D1" presStyleIdx="0" presStyleCnt="13"/>
      <dgm:spPr/>
      <dgm:t>
        <a:bodyPr/>
        <a:lstStyle/>
        <a:p>
          <a:endParaRPr lang="ru-RU"/>
        </a:p>
      </dgm:t>
    </dgm:pt>
    <dgm:pt modelId="{81D36BAF-D3A9-4136-9011-104A35630985}" type="pres">
      <dgm:prSet presAssocID="{056133E6-E781-46D4-B199-2F703120BFF7}" presName="node" presStyleLbl="node1" presStyleIdx="1" presStyleCnt="13" custScaleX="274964" custScaleY="117352" custRadScaleRad="107226" custRadScaleInc="141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6FB96-77E8-4235-AD62-0CE7DEDAFB90}" type="pres">
      <dgm:prSet presAssocID="{056133E6-E781-46D4-B199-2F703120BFF7}" presName="dummy" presStyleCnt="0"/>
      <dgm:spPr/>
      <dgm:t>
        <a:bodyPr/>
        <a:lstStyle/>
        <a:p>
          <a:endParaRPr lang="ru-RU"/>
        </a:p>
      </dgm:t>
    </dgm:pt>
    <dgm:pt modelId="{57A86961-5FB9-49B5-8FF2-49C46489C501}" type="pres">
      <dgm:prSet presAssocID="{E29E497A-0796-49A5-84E0-CDC2C8F4D3B7}" presName="sibTrans" presStyleLbl="sibTrans2D1" presStyleIdx="1" presStyleCnt="13"/>
      <dgm:spPr/>
      <dgm:t>
        <a:bodyPr/>
        <a:lstStyle/>
        <a:p>
          <a:endParaRPr lang="ru-RU"/>
        </a:p>
      </dgm:t>
    </dgm:pt>
    <dgm:pt modelId="{B4659515-84E9-4265-BF28-4C35C3B9E9A0}" type="pres">
      <dgm:prSet presAssocID="{6113ABC7-5814-4FDF-9CCE-D2E4CE17E32F}" presName="node" presStyleLbl="node1" presStyleIdx="2" presStyleCnt="13" custScaleX="212967" custScaleY="109563" custRadScaleRad="111778" custRadScaleInc="73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C91FC-1422-4E21-A608-91D870D20867}" type="pres">
      <dgm:prSet presAssocID="{6113ABC7-5814-4FDF-9CCE-D2E4CE17E32F}" presName="dummy" presStyleCnt="0"/>
      <dgm:spPr/>
      <dgm:t>
        <a:bodyPr/>
        <a:lstStyle/>
        <a:p>
          <a:endParaRPr lang="ru-RU"/>
        </a:p>
      </dgm:t>
    </dgm:pt>
    <dgm:pt modelId="{FBFB33FA-9FE1-4D1D-85DB-54AF59DB84FD}" type="pres">
      <dgm:prSet presAssocID="{9ED8E9D8-EFEC-4156-A8C7-40EE664FA451}" presName="sibTrans" presStyleLbl="sibTrans2D1" presStyleIdx="2" presStyleCnt="13"/>
      <dgm:spPr/>
      <dgm:t>
        <a:bodyPr/>
        <a:lstStyle/>
        <a:p>
          <a:endParaRPr lang="ru-RU"/>
        </a:p>
      </dgm:t>
    </dgm:pt>
    <dgm:pt modelId="{79C8C665-ACE3-46BB-AE66-77F5E2229B32}" type="pres">
      <dgm:prSet presAssocID="{2C05D0ED-FCC4-40FD-AFF0-86E8F2448CF9}" presName="node" presStyleLbl="node1" presStyleIdx="3" presStyleCnt="13" custScaleX="241348" custScaleY="128201" custRadScaleRad="100971" custRadScaleInc="-34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6415C-B069-4E82-9F25-B0A3ED8AB7DA}" type="pres">
      <dgm:prSet presAssocID="{2C05D0ED-FCC4-40FD-AFF0-86E8F2448CF9}" presName="dummy" presStyleCnt="0"/>
      <dgm:spPr/>
      <dgm:t>
        <a:bodyPr/>
        <a:lstStyle/>
        <a:p>
          <a:endParaRPr lang="ru-RU"/>
        </a:p>
      </dgm:t>
    </dgm:pt>
    <dgm:pt modelId="{E5F9258C-A750-4868-B8F9-757948DB8151}" type="pres">
      <dgm:prSet presAssocID="{3152EFF0-9EE3-41EC-945C-E7CE64479B7A}" presName="sibTrans" presStyleLbl="sibTrans2D1" presStyleIdx="3" presStyleCnt="13"/>
      <dgm:spPr/>
      <dgm:t>
        <a:bodyPr/>
        <a:lstStyle/>
        <a:p>
          <a:endParaRPr lang="ru-RU"/>
        </a:p>
      </dgm:t>
    </dgm:pt>
    <dgm:pt modelId="{1194D61D-AD9D-4D1F-BB0D-AB956B224077}" type="pres">
      <dgm:prSet presAssocID="{9BEEE1AE-EF1D-4597-9B59-D1B38BE6E7F0}" presName="node" presStyleLbl="node1" presStyleIdx="4" presStyleCnt="13" custScaleX="243295" custScaleY="122814" custRadScaleRad="108948" custRadScaleInc="-119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A6F2F-DEFE-4F9E-BCE6-5B7503E2A2AF}" type="pres">
      <dgm:prSet presAssocID="{9BEEE1AE-EF1D-4597-9B59-D1B38BE6E7F0}" presName="dummy" presStyleCnt="0"/>
      <dgm:spPr/>
      <dgm:t>
        <a:bodyPr/>
        <a:lstStyle/>
        <a:p>
          <a:endParaRPr lang="ru-RU"/>
        </a:p>
      </dgm:t>
    </dgm:pt>
    <dgm:pt modelId="{F92CD058-20E1-4993-BA8D-79009A2E27D7}" type="pres">
      <dgm:prSet presAssocID="{434F3E63-C4E5-453A-A846-04BE62D3A75C}" presName="sibTrans" presStyleLbl="sibTrans2D1" presStyleIdx="4" presStyleCnt="13"/>
      <dgm:spPr/>
      <dgm:t>
        <a:bodyPr/>
        <a:lstStyle/>
        <a:p>
          <a:endParaRPr lang="ru-RU"/>
        </a:p>
      </dgm:t>
    </dgm:pt>
    <dgm:pt modelId="{9E637565-5BA9-4EDD-BCB3-777136F467AD}" type="pres">
      <dgm:prSet presAssocID="{497A7423-94BD-4D6F-9C6B-11C09196B112}" presName="node" presStyleLbl="node1" presStyleIdx="5" presStyleCnt="13" custScaleX="240071" custScaleY="129564" custRadScaleRad="109138" custRadScaleInc="-20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B3B5A-A161-4054-A3D9-D1FD9ECA82D9}" type="pres">
      <dgm:prSet presAssocID="{497A7423-94BD-4D6F-9C6B-11C09196B112}" presName="dummy" presStyleCnt="0"/>
      <dgm:spPr/>
      <dgm:t>
        <a:bodyPr/>
        <a:lstStyle/>
        <a:p>
          <a:endParaRPr lang="ru-RU"/>
        </a:p>
      </dgm:t>
    </dgm:pt>
    <dgm:pt modelId="{04675ED9-4B26-45AC-A07A-B3458B152743}" type="pres">
      <dgm:prSet presAssocID="{F7492843-2E7F-4848-83B3-8AF4F97C81F3}" presName="sibTrans" presStyleLbl="sibTrans2D1" presStyleIdx="5" presStyleCnt="13"/>
      <dgm:spPr/>
      <dgm:t>
        <a:bodyPr/>
        <a:lstStyle/>
        <a:p>
          <a:endParaRPr lang="ru-RU"/>
        </a:p>
      </dgm:t>
    </dgm:pt>
    <dgm:pt modelId="{F3ABA03C-8EAF-4D62-B5DD-84CBE57B7913}" type="pres">
      <dgm:prSet presAssocID="{38A533B1-5758-45E2-A171-28F0293BE4D6}" presName="node" presStyleLbl="node1" presStyleIdx="6" presStyleCnt="13" custScaleX="264268" custScaleY="121185" custRadScaleRad="100013" custRadScaleInc="-204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C6DC2-22A6-4E40-AB72-216BD0ACE47E}" type="pres">
      <dgm:prSet presAssocID="{38A533B1-5758-45E2-A171-28F0293BE4D6}" presName="dummy" presStyleCnt="0"/>
      <dgm:spPr/>
      <dgm:t>
        <a:bodyPr/>
        <a:lstStyle/>
        <a:p>
          <a:endParaRPr lang="ru-RU"/>
        </a:p>
      </dgm:t>
    </dgm:pt>
    <dgm:pt modelId="{7ACE10AA-B370-4BDE-B78D-EA976A40FCC8}" type="pres">
      <dgm:prSet presAssocID="{669D1532-0A06-41C8-89B8-91F11FD6A408}" presName="sibTrans" presStyleLbl="sibTrans2D1" presStyleIdx="6" presStyleCnt="13"/>
      <dgm:spPr/>
      <dgm:t>
        <a:bodyPr/>
        <a:lstStyle/>
        <a:p>
          <a:endParaRPr lang="ru-RU"/>
        </a:p>
      </dgm:t>
    </dgm:pt>
    <dgm:pt modelId="{F8E88CF3-AE3D-409A-B849-45466C25EFC0}" type="pres">
      <dgm:prSet presAssocID="{6CA8E01A-3E0A-48F5-B3F1-38E6F5C153F8}" presName="node" presStyleLbl="node1" presStyleIdx="7" presStyleCnt="13" custScaleX="261290" custScaleY="118156" custRadScaleRad="91768" custRadScaleInc="-53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89AAD-EC28-4990-9538-991BDA7F2A77}" type="pres">
      <dgm:prSet presAssocID="{6CA8E01A-3E0A-48F5-B3F1-38E6F5C153F8}" presName="dummy" presStyleCnt="0"/>
      <dgm:spPr/>
      <dgm:t>
        <a:bodyPr/>
        <a:lstStyle/>
        <a:p>
          <a:endParaRPr lang="ru-RU"/>
        </a:p>
      </dgm:t>
    </dgm:pt>
    <dgm:pt modelId="{7D811A87-B3D9-4C96-B5C7-2AD55B842E69}" type="pres">
      <dgm:prSet presAssocID="{09F4F9A3-2B67-415D-B82E-E1B7487B5FBE}" presName="sibTrans" presStyleLbl="sibTrans2D1" presStyleIdx="7" presStyleCnt="13"/>
      <dgm:spPr/>
      <dgm:t>
        <a:bodyPr/>
        <a:lstStyle/>
        <a:p>
          <a:endParaRPr lang="ru-RU"/>
        </a:p>
      </dgm:t>
    </dgm:pt>
    <dgm:pt modelId="{E304D14D-E643-4FA2-85CC-B35A7493DEA0}" type="pres">
      <dgm:prSet presAssocID="{4C6CA26E-D301-4D8A-83A9-98A0B49A2AAA}" presName="node" presStyleLbl="node1" presStyleIdx="8" presStyleCnt="13" custScaleX="289817" custScaleY="135185" custRadScaleRad="103287" custRadScaleInc="87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150BC-D681-48C0-B648-79ABEEBA96D2}" type="pres">
      <dgm:prSet presAssocID="{4C6CA26E-D301-4D8A-83A9-98A0B49A2AAA}" presName="dummy" presStyleCnt="0"/>
      <dgm:spPr/>
      <dgm:t>
        <a:bodyPr/>
        <a:lstStyle/>
        <a:p>
          <a:endParaRPr lang="ru-RU"/>
        </a:p>
      </dgm:t>
    </dgm:pt>
    <dgm:pt modelId="{DF788195-2143-425B-B8D0-0331D6DBB592}" type="pres">
      <dgm:prSet presAssocID="{E9E5498E-1B4E-4097-8F92-2E1694BFACF3}" presName="sibTrans" presStyleLbl="sibTrans2D1" presStyleIdx="8" presStyleCnt="13"/>
      <dgm:spPr/>
      <dgm:t>
        <a:bodyPr/>
        <a:lstStyle/>
        <a:p>
          <a:endParaRPr lang="ru-RU"/>
        </a:p>
      </dgm:t>
    </dgm:pt>
    <dgm:pt modelId="{00694C9A-2A5C-41F8-9F7A-2E6557021166}" type="pres">
      <dgm:prSet presAssocID="{7AEDCE2F-4DF9-4601-A605-BED256C87C4F}" presName="node" presStyleLbl="node1" presStyleIdx="9" presStyleCnt="13" custScaleX="295726" custScaleY="148904" custRadScaleRad="109363" custRadScaleInc="79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EEB3A-FAC7-4206-B3A8-9333C52E6209}" type="pres">
      <dgm:prSet presAssocID="{7AEDCE2F-4DF9-4601-A605-BED256C87C4F}" presName="dummy" presStyleCnt="0"/>
      <dgm:spPr/>
      <dgm:t>
        <a:bodyPr/>
        <a:lstStyle/>
        <a:p>
          <a:endParaRPr lang="ru-RU"/>
        </a:p>
      </dgm:t>
    </dgm:pt>
    <dgm:pt modelId="{F2CC3CD6-3F87-46EC-A0A0-C2B5DA4B9BFC}" type="pres">
      <dgm:prSet presAssocID="{2E4445DF-EAF3-40CF-8CBA-751413174AB0}" presName="sibTrans" presStyleLbl="sibTrans2D1" presStyleIdx="9" presStyleCnt="13"/>
      <dgm:spPr/>
      <dgm:t>
        <a:bodyPr/>
        <a:lstStyle/>
        <a:p>
          <a:endParaRPr lang="ru-RU"/>
        </a:p>
      </dgm:t>
    </dgm:pt>
    <dgm:pt modelId="{75503B6B-09E8-4C7C-B1EA-88D6EE8A525D}" type="pres">
      <dgm:prSet presAssocID="{1B1887CE-CDDD-4C01-BF99-AA25D4FA80AB}" presName="node" presStyleLbl="node1" presStyleIdx="10" presStyleCnt="13" custScaleX="281661" custScaleY="132458" custRadScaleRad="116706" custRadScaleInc="17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A73F9-091D-4543-9CEF-85B6DDFEA37B}" type="pres">
      <dgm:prSet presAssocID="{1B1887CE-CDDD-4C01-BF99-AA25D4FA80AB}" presName="dummy" presStyleCnt="0"/>
      <dgm:spPr/>
      <dgm:t>
        <a:bodyPr/>
        <a:lstStyle/>
        <a:p>
          <a:endParaRPr lang="ru-RU"/>
        </a:p>
      </dgm:t>
    </dgm:pt>
    <dgm:pt modelId="{CA7FFB47-1039-483B-8A0B-D3F42E1180F9}" type="pres">
      <dgm:prSet presAssocID="{74B10F75-0573-4EC6-8440-056EBA0F5CFE}" presName="sibTrans" presStyleLbl="sibTrans2D1" presStyleIdx="10" presStyleCnt="13"/>
      <dgm:spPr/>
      <dgm:t>
        <a:bodyPr/>
        <a:lstStyle/>
        <a:p>
          <a:endParaRPr lang="ru-RU"/>
        </a:p>
      </dgm:t>
    </dgm:pt>
    <dgm:pt modelId="{3176ACFC-405C-4B27-AA65-EC1359224B45}" type="pres">
      <dgm:prSet presAssocID="{7052E32B-2594-4C5D-ADBC-68650A8ACE26}" presName="node" presStyleLbl="node1" presStyleIdx="11" presStyleCnt="13" custScaleX="262449" custScaleY="148206" custRadScaleRad="116578" custRadScaleInc="-39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AED78-0A00-4DA6-A010-71BD852EA74C}" type="pres">
      <dgm:prSet presAssocID="{7052E32B-2594-4C5D-ADBC-68650A8ACE26}" presName="dummy" presStyleCnt="0"/>
      <dgm:spPr/>
      <dgm:t>
        <a:bodyPr/>
        <a:lstStyle/>
        <a:p>
          <a:endParaRPr lang="ru-RU"/>
        </a:p>
      </dgm:t>
    </dgm:pt>
    <dgm:pt modelId="{57E0B296-28A7-4B46-B36E-CE88E21133F0}" type="pres">
      <dgm:prSet presAssocID="{7C3925B1-0DD6-481A-832C-5D54B3B3EA23}" presName="sibTrans" presStyleLbl="sibTrans2D1" presStyleIdx="11" presStyleCnt="13"/>
      <dgm:spPr/>
      <dgm:t>
        <a:bodyPr/>
        <a:lstStyle/>
        <a:p>
          <a:endParaRPr lang="ru-RU"/>
        </a:p>
      </dgm:t>
    </dgm:pt>
    <dgm:pt modelId="{EA0702D5-8FDA-4236-9ADE-61ED81D12550}" type="pres">
      <dgm:prSet presAssocID="{0B3F1A38-ACE0-499E-84A8-829900125951}" presName="node" presStyleLbl="node1" presStyleIdx="12" presStyleCnt="13" custScaleX="260822" custScaleY="143806" custRadScaleRad="117735" custRadScaleInc="-42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C6A62-F6DA-4689-8439-23D258DB8FBA}" type="pres">
      <dgm:prSet presAssocID="{0B3F1A38-ACE0-499E-84A8-829900125951}" presName="dummy" presStyleCnt="0"/>
      <dgm:spPr/>
      <dgm:t>
        <a:bodyPr/>
        <a:lstStyle/>
        <a:p>
          <a:endParaRPr lang="ru-RU"/>
        </a:p>
      </dgm:t>
    </dgm:pt>
    <dgm:pt modelId="{4E5C0EF1-2B39-4935-8531-711706D76509}" type="pres">
      <dgm:prSet presAssocID="{0D7464C7-8260-4E80-B6CE-6376DC3ABC2E}" presName="sibTrans" presStyleLbl="sibTrans2D1" presStyleIdx="12" presStyleCnt="13"/>
      <dgm:spPr/>
      <dgm:t>
        <a:bodyPr/>
        <a:lstStyle/>
        <a:p>
          <a:endParaRPr lang="ru-RU"/>
        </a:p>
      </dgm:t>
    </dgm:pt>
  </dgm:ptLst>
  <dgm:cxnLst>
    <dgm:cxn modelId="{D3039383-C8C1-44B5-8395-3CC5BD1E7C1E}" type="presOf" srcId="{F7492843-2E7F-4848-83B3-8AF4F97C81F3}" destId="{04675ED9-4B26-45AC-A07A-B3458B152743}" srcOrd="0" destOrd="0" presId="urn:microsoft.com/office/officeart/2005/8/layout/radial6"/>
    <dgm:cxn modelId="{6C95125C-4B4A-4D00-A111-E0560F8DCF7E}" type="presOf" srcId="{E07EE28E-0636-4718-BCF7-6420CC014E71}" destId="{CB593A23-CC42-4DE4-A800-1734B63E7164}" srcOrd="0" destOrd="0" presId="urn:microsoft.com/office/officeart/2005/8/layout/radial6"/>
    <dgm:cxn modelId="{4815384D-35B8-4800-B9FC-DD088C78B3EE}" type="presOf" srcId="{E29E497A-0796-49A5-84E0-CDC2C8F4D3B7}" destId="{57A86961-5FB9-49B5-8FF2-49C46489C501}" srcOrd="0" destOrd="0" presId="urn:microsoft.com/office/officeart/2005/8/layout/radial6"/>
    <dgm:cxn modelId="{08FD01EA-3D3F-4ED8-AC5F-01AA7FF77EC0}" srcId="{7101057D-E306-48FA-AD7C-D2860833ADBD}" destId="{1B1887CE-CDDD-4C01-BF99-AA25D4FA80AB}" srcOrd="10" destOrd="0" parTransId="{476FC0A7-9239-41EA-8DB6-890BD765FB8E}" sibTransId="{74B10F75-0573-4EC6-8440-056EBA0F5CFE}"/>
    <dgm:cxn modelId="{AE2A47CA-007C-43D1-BD8C-6D13D4345D12}" type="presOf" srcId="{9ED8E9D8-EFEC-4156-A8C7-40EE664FA451}" destId="{FBFB33FA-9FE1-4D1D-85DB-54AF59DB84FD}" srcOrd="0" destOrd="0" presId="urn:microsoft.com/office/officeart/2005/8/layout/radial6"/>
    <dgm:cxn modelId="{151283DF-B09C-4C15-B426-6E20FC9FADD8}" type="presOf" srcId="{9BEEE1AE-EF1D-4597-9B59-D1B38BE6E7F0}" destId="{1194D61D-AD9D-4D1F-BB0D-AB956B224077}" srcOrd="0" destOrd="0" presId="urn:microsoft.com/office/officeart/2005/8/layout/radial6"/>
    <dgm:cxn modelId="{886B75F0-6825-4689-899E-AED78FC04E7F}" srcId="{E07EE28E-0636-4718-BCF7-6420CC014E71}" destId="{BFCEBDA7-7058-4AA1-AFEF-662156273DA4}" srcOrd="3" destOrd="0" parTransId="{607CE7FF-8F44-4ACA-9019-5034D70E7D5E}" sibTransId="{120E5D88-E65D-436D-9C5A-CC9E0521D15A}"/>
    <dgm:cxn modelId="{72A39723-6746-4E37-89EE-601F81D99712}" type="presOf" srcId="{6C1D48B9-44B7-4E63-9E8F-CB995C1F386C}" destId="{50107ED3-8FCC-4375-92FF-1B9387D9BA86}" srcOrd="0" destOrd="0" presId="urn:microsoft.com/office/officeart/2005/8/layout/radial6"/>
    <dgm:cxn modelId="{95A09921-76D1-40B2-A969-0767012BD50E}" type="presOf" srcId="{7101057D-E306-48FA-AD7C-D2860833ADBD}" destId="{C033379D-2A24-4E4D-9216-49057447EA27}" srcOrd="0" destOrd="0" presId="urn:microsoft.com/office/officeart/2005/8/layout/radial6"/>
    <dgm:cxn modelId="{38CCC292-E497-4B8C-B080-51E3A84DD1D1}" srcId="{7101057D-E306-48FA-AD7C-D2860833ADBD}" destId="{056133E6-E781-46D4-B199-2F703120BFF7}" srcOrd="1" destOrd="0" parTransId="{022DD20D-CBA3-4213-88AF-DD716FCDDB1D}" sibTransId="{E29E497A-0796-49A5-84E0-CDC2C8F4D3B7}"/>
    <dgm:cxn modelId="{05999B61-9665-4730-95AA-96154A8B5FDD}" type="presOf" srcId="{0B3F1A38-ACE0-499E-84A8-829900125951}" destId="{EA0702D5-8FDA-4236-9ADE-61ED81D12550}" srcOrd="0" destOrd="0" presId="urn:microsoft.com/office/officeart/2005/8/layout/radial6"/>
    <dgm:cxn modelId="{CD649FB3-A985-4DCA-B06B-5F73A59D3917}" srcId="{7101057D-E306-48FA-AD7C-D2860833ADBD}" destId="{4C6CA26E-D301-4D8A-83A9-98A0B49A2AAA}" srcOrd="8" destOrd="0" parTransId="{AF84A703-1FF2-41E5-B939-66E84E9B5A28}" sibTransId="{E9E5498E-1B4E-4097-8F92-2E1694BFACF3}"/>
    <dgm:cxn modelId="{E754A097-732C-45DE-BEB6-3AEF06465DF3}" srcId="{7101057D-E306-48FA-AD7C-D2860833ADBD}" destId="{38A533B1-5758-45E2-A171-28F0293BE4D6}" srcOrd="6" destOrd="0" parTransId="{ECA1ADCC-818B-4D0A-A34C-AFF2AE1CECD3}" sibTransId="{669D1532-0A06-41C8-89B8-91F11FD6A408}"/>
    <dgm:cxn modelId="{BD298F04-6732-455D-B9F2-2B48F674E5BF}" type="presOf" srcId="{2E4445DF-EAF3-40CF-8CBA-751413174AB0}" destId="{F2CC3CD6-3F87-46EC-A0A0-C2B5DA4B9BFC}" srcOrd="0" destOrd="0" presId="urn:microsoft.com/office/officeart/2005/8/layout/radial6"/>
    <dgm:cxn modelId="{9D2DE20E-9DB6-416F-A05F-A2F1C84B3050}" type="presOf" srcId="{669D1532-0A06-41C8-89B8-91F11FD6A408}" destId="{7ACE10AA-B370-4BDE-B78D-EA976A40FCC8}" srcOrd="0" destOrd="0" presId="urn:microsoft.com/office/officeart/2005/8/layout/radial6"/>
    <dgm:cxn modelId="{A3338433-2D5C-4214-B28E-68F205EE0151}" srcId="{7101057D-E306-48FA-AD7C-D2860833ADBD}" destId="{9BEEE1AE-EF1D-4597-9B59-D1B38BE6E7F0}" srcOrd="4" destOrd="0" parTransId="{C65D93AD-8182-42DA-9D29-1DAE95B1BB35}" sibTransId="{434F3E63-C4E5-453A-A846-04BE62D3A75C}"/>
    <dgm:cxn modelId="{05F03535-01BC-49A6-9B53-FEA844846D73}" type="presOf" srcId="{056133E6-E781-46D4-B199-2F703120BFF7}" destId="{81D36BAF-D3A9-4136-9011-104A35630985}" srcOrd="0" destOrd="0" presId="urn:microsoft.com/office/officeart/2005/8/layout/radial6"/>
    <dgm:cxn modelId="{E2127CC7-292C-4A55-8E99-1056A06D9F61}" srcId="{E07EE28E-0636-4718-BCF7-6420CC014E71}" destId="{60F78E58-7F57-4AE1-8F1A-C2A28CB886B8}" srcOrd="2" destOrd="0" parTransId="{96772467-5515-489A-9274-2BC2BEAD2B9C}" sibTransId="{3DE7161A-8890-4CDE-A9A5-D771986DCC1B}"/>
    <dgm:cxn modelId="{2BDF81C8-B5C6-490B-9EF3-D11B22A61834}" srcId="{7101057D-E306-48FA-AD7C-D2860833ADBD}" destId="{6113ABC7-5814-4FDF-9CCE-D2E4CE17E32F}" srcOrd="2" destOrd="0" parTransId="{145552CA-CAA8-4608-870A-E315F8545D2E}" sibTransId="{9ED8E9D8-EFEC-4156-A8C7-40EE664FA451}"/>
    <dgm:cxn modelId="{0EA52AB6-8F49-4737-9EBD-3D5F06E56890}" type="presOf" srcId="{09F4F9A3-2B67-415D-B82E-E1B7487B5FBE}" destId="{7D811A87-B3D9-4C96-B5C7-2AD55B842E69}" srcOrd="0" destOrd="0" presId="urn:microsoft.com/office/officeart/2005/8/layout/radial6"/>
    <dgm:cxn modelId="{2E6FC9FB-0662-4D88-88D1-313F15971EA5}" type="presOf" srcId="{7052E32B-2594-4C5D-ADBC-68650A8ACE26}" destId="{3176ACFC-405C-4B27-AA65-EC1359224B45}" srcOrd="0" destOrd="0" presId="urn:microsoft.com/office/officeart/2005/8/layout/radial6"/>
    <dgm:cxn modelId="{84498CE7-D0B6-4331-B0CE-7F2ABDECD67E}" srcId="{7101057D-E306-48FA-AD7C-D2860833ADBD}" destId="{6CA8E01A-3E0A-48F5-B3F1-38E6F5C153F8}" srcOrd="7" destOrd="0" parTransId="{CD6B1CE5-AE40-4CC0-9550-558E0A641D4A}" sibTransId="{09F4F9A3-2B67-415D-B82E-E1B7487B5FBE}"/>
    <dgm:cxn modelId="{512646FE-B9A4-46C4-ACC1-B6878E3B0879}" type="presOf" srcId="{38A533B1-5758-45E2-A171-28F0293BE4D6}" destId="{F3ABA03C-8EAF-4D62-B5DD-84CBE57B7913}" srcOrd="0" destOrd="0" presId="urn:microsoft.com/office/officeart/2005/8/layout/radial6"/>
    <dgm:cxn modelId="{F6D86F7C-A81E-4698-B8A4-B756D85FCC3F}" srcId="{E07EE28E-0636-4718-BCF7-6420CC014E71}" destId="{7101057D-E306-48FA-AD7C-D2860833ADBD}" srcOrd="0" destOrd="0" parTransId="{B894492E-7994-41DD-843E-64C9A99A62F7}" sibTransId="{FA44628A-59C5-4B96-AF64-69ACE9189644}"/>
    <dgm:cxn modelId="{9E7BDF7D-30F3-4EE2-AE19-14BED9C21D5C}" srcId="{7101057D-E306-48FA-AD7C-D2860833ADBD}" destId="{7AEDCE2F-4DF9-4601-A605-BED256C87C4F}" srcOrd="9" destOrd="0" parTransId="{6E945EA7-0347-4C50-BABD-2C384559E331}" sibTransId="{2E4445DF-EAF3-40CF-8CBA-751413174AB0}"/>
    <dgm:cxn modelId="{04F07559-DBE0-4D07-BF08-1E990CC3C369}" type="presOf" srcId="{3152EFF0-9EE3-41EC-945C-E7CE64479B7A}" destId="{E5F9258C-A750-4868-B8F9-757948DB8151}" srcOrd="0" destOrd="0" presId="urn:microsoft.com/office/officeart/2005/8/layout/radial6"/>
    <dgm:cxn modelId="{70B6290B-F124-493D-8A06-F5A2145AED1A}" type="presOf" srcId="{7C3925B1-0DD6-481A-832C-5D54B3B3EA23}" destId="{57E0B296-28A7-4B46-B36E-CE88E21133F0}" srcOrd="0" destOrd="0" presId="urn:microsoft.com/office/officeart/2005/8/layout/radial6"/>
    <dgm:cxn modelId="{3AC81687-4BFA-4906-AB85-C7A6142EFC3A}" type="presOf" srcId="{434F3E63-C4E5-453A-A846-04BE62D3A75C}" destId="{F92CD058-20E1-4993-BA8D-79009A2E27D7}" srcOrd="0" destOrd="0" presId="urn:microsoft.com/office/officeart/2005/8/layout/radial6"/>
    <dgm:cxn modelId="{CC5A2898-5AC6-453B-82A8-45A95ECA65FD}" type="presOf" srcId="{0D7464C7-8260-4E80-B6CE-6376DC3ABC2E}" destId="{4E5C0EF1-2B39-4935-8531-711706D76509}" srcOrd="0" destOrd="0" presId="urn:microsoft.com/office/officeart/2005/8/layout/radial6"/>
    <dgm:cxn modelId="{1B37CE41-DCBC-4159-B412-89B7B0D00A90}" srcId="{7101057D-E306-48FA-AD7C-D2860833ADBD}" destId="{917F5533-AA26-4000-B183-1F27E1906E8B}" srcOrd="0" destOrd="0" parTransId="{C9493EA7-9979-4D4B-AB0A-47B03937F0F1}" sibTransId="{6C1D48B9-44B7-4E63-9E8F-CB995C1F386C}"/>
    <dgm:cxn modelId="{745CE7E4-C473-4708-96C6-9787CA95C6B8}" type="presOf" srcId="{917F5533-AA26-4000-B183-1F27E1906E8B}" destId="{C499AC32-572F-4C52-B9FC-A8CED2F968C5}" srcOrd="0" destOrd="0" presId="urn:microsoft.com/office/officeart/2005/8/layout/radial6"/>
    <dgm:cxn modelId="{505736DC-BB64-4D50-808B-7EECBC1E83B4}" srcId="{7101057D-E306-48FA-AD7C-D2860833ADBD}" destId="{2C05D0ED-FCC4-40FD-AFF0-86E8F2448CF9}" srcOrd="3" destOrd="0" parTransId="{41B0E567-5CF4-4A97-AF71-2679045A65E9}" sibTransId="{3152EFF0-9EE3-41EC-945C-E7CE64479B7A}"/>
    <dgm:cxn modelId="{9E2F02F3-8617-46F4-8058-65D383017D52}" type="presOf" srcId="{74B10F75-0573-4EC6-8440-056EBA0F5CFE}" destId="{CA7FFB47-1039-483B-8A0B-D3F42E1180F9}" srcOrd="0" destOrd="0" presId="urn:microsoft.com/office/officeart/2005/8/layout/radial6"/>
    <dgm:cxn modelId="{7AEF1E33-3377-439D-A42B-368AAC0910F9}" type="presOf" srcId="{E9E5498E-1B4E-4097-8F92-2E1694BFACF3}" destId="{DF788195-2143-425B-B8D0-0331D6DBB592}" srcOrd="0" destOrd="0" presId="urn:microsoft.com/office/officeart/2005/8/layout/radial6"/>
    <dgm:cxn modelId="{541823D3-8AB0-4696-BB1D-FBA9C92532A3}" type="presOf" srcId="{4C6CA26E-D301-4D8A-83A9-98A0B49A2AAA}" destId="{E304D14D-E643-4FA2-85CC-B35A7493DEA0}" srcOrd="0" destOrd="0" presId="urn:microsoft.com/office/officeart/2005/8/layout/radial6"/>
    <dgm:cxn modelId="{BDA6FDFF-3008-40FB-8E53-1C5E6DC21435}" type="presOf" srcId="{6CA8E01A-3E0A-48F5-B3F1-38E6F5C153F8}" destId="{F8E88CF3-AE3D-409A-B849-45466C25EFC0}" srcOrd="0" destOrd="0" presId="urn:microsoft.com/office/officeart/2005/8/layout/radial6"/>
    <dgm:cxn modelId="{9451531F-16F3-488B-92C2-D4DB2867A81A}" type="presOf" srcId="{2C05D0ED-FCC4-40FD-AFF0-86E8F2448CF9}" destId="{79C8C665-ACE3-46BB-AE66-77F5E2229B32}" srcOrd="0" destOrd="0" presId="urn:microsoft.com/office/officeart/2005/8/layout/radial6"/>
    <dgm:cxn modelId="{88554725-ACFE-49A2-8C15-F81E209501E0}" type="presOf" srcId="{6113ABC7-5814-4FDF-9CCE-D2E4CE17E32F}" destId="{B4659515-84E9-4265-BF28-4C35C3B9E9A0}" srcOrd="0" destOrd="0" presId="urn:microsoft.com/office/officeart/2005/8/layout/radial6"/>
    <dgm:cxn modelId="{09BBB65F-23DC-456B-ACEC-9C9A339BB101}" type="presOf" srcId="{1B1887CE-CDDD-4C01-BF99-AA25D4FA80AB}" destId="{75503B6B-09E8-4C7C-B1EA-88D6EE8A525D}" srcOrd="0" destOrd="0" presId="urn:microsoft.com/office/officeart/2005/8/layout/radial6"/>
    <dgm:cxn modelId="{CB2C6665-EAF8-4FDF-9E0B-E43AC6CBC20D}" srcId="{7101057D-E306-48FA-AD7C-D2860833ADBD}" destId="{7052E32B-2594-4C5D-ADBC-68650A8ACE26}" srcOrd="11" destOrd="0" parTransId="{7BBA4807-66AB-494D-BB9E-9D629D5878C5}" sibTransId="{7C3925B1-0DD6-481A-832C-5D54B3B3EA23}"/>
    <dgm:cxn modelId="{00347AD1-C567-4188-932D-74DAE766CE9B}" srcId="{7101057D-E306-48FA-AD7C-D2860833ADBD}" destId="{0B3F1A38-ACE0-499E-84A8-829900125951}" srcOrd="12" destOrd="0" parTransId="{5306E48C-B9CB-435B-85AD-4929F3676203}" sibTransId="{0D7464C7-8260-4E80-B6CE-6376DC3ABC2E}"/>
    <dgm:cxn modelId="{47D2C8A5-C460-4D5B-B8BA-57B860724013}" type="presOf" srcId="{7AEDCE2F-4DF9-4601-A605-BED256C87C4F}" destId="{00694C9A-2A5C-41F8-9F7A-2E6557021166}" srcOrd="0" destOrd="0" presId="urn:microsoft.com/office/officeart/2005/8/layout/radial6"/>
    <dgm:cxn modelId="{66A1DCC8-9BBA-4317-B058-F55FF7FBF2DD}" srcId="{E07EE28E-0636-4718-BCF7-6420CC014E71}" destId="{CB2A6444-35BD-461A-9DCC-BA273E236C7E}" srcOrd="1" destOrd="0" parTransId="{A8495E59-3953-48EF-BE5F-472586E22C03}" sibTransId="{4D6FBA20-E7AA-46C7-A585-DDEB237F8A49}"/>
    <dgm:cxn modelId="{0128D845-FE6D-441A-91DF-025E3764DF17}" srcId="{7101057D-E306-48FA-AD7C-D2860833ADBD}" destId="{497A7423-94BD-4D6F-9C6B-11C09196B112}" srcOrd="5" destOrd="0" parTransId="{3311C181-8056-4A6A-A378-EFB17504D06B}" sibTransId="{F7492843-2E7F-4848-83B3-8AF4F97C81F3}"/>
    <dgm:cxn modelId="{57F2C66F-55E5-41F0-8275-E391DE98B46C}" type="presOf" srcId="{497A7423-94BD-4D6F-9C6B-11C09196B112}" destId="{9E637565-5BA9-4EDD-BCB3-777136F467AD}" srcOrd="0" destOrd="0" presId="urn:microsoft.com/office/officeart/2005/8/layout/radial6"/>
    <dgm:cxn modelId="{52EAB7D7-1970-42F9-824A-36F6C766193C}" type="presParOf" srcId="{CB593A23-CC42-4DE4-A800-1734B63E7164}" destId="{C033379D-2A24-4E4D-9216-49057447EA27}" srcOrd="0" destOrd="0" presId="urn:microsoft.com/office/officeart/2005/8/layout/radial6"/>
    <dgm:cxn modelId="{3884F4B1-7437-4F5B-9B35-66DA23199FA9}" type="presParOf" srcId="{CB593A23-CC42-4DE4-A800-1734B63E7164}" destId="{C499AC32-572F-4C52-B9FC-A8CED2F968C5}" srcOrd="1" destOrd="0" presId="urn:microsoft.com/office/officeart/2005/8/layout/radial6"/>
    <dgm:cxn modelId="{98B099DB-A7EC-4F6E-9E91-442C4E4AEB22}" type="presParOf" srcId="{CB593A23-CC42-4DE4-A800-1734B63E7164}" destId="{997DE3CE-4C85-46C2-9E58-2FDB2C65F4FA}" srcOrd="2" destOrd="0" presId="urn:microsoft.com/office/officeart/2005/8/layout/radial6"/>
    <dgm:cxn modelId="{887B3C43-2B5C-4879-A9C2-FD38BC36D4B5}" type="presParOf" srcId="{CB593A23-CC42-4DE4-A800-1734B63E7164}" destId="{50107ED3-8FCC-4375-92FF-1B9387D9BA86}" srcOrd="3" destOrd="0" presId="urn:microsoft.com/office/officeart/2005/8/layout/radial6"/>
    <dgm:cxn modelId="{3C01FCB1-9D76-4402-89FE-7F453FFC9BB2}" type="presParOf" srcId="{CB593A23-CC42-4DE4-A800-1734B63E7164}" destId="{81D36BAF-D3A9-4136-9011-104A35630985}" srcOrd="4" destOrd="0" presId="urn:microsoft.com/office/officeart/2005/8/layout/radial6"/>
    <dgm:cxn modelId="{BF0EF94A-B15E-4ADA-A69C-3A2A2715C424}" type="presParOf" srcId="{CB593A23-CC42-4DE4-A800-1734B63E7164}" destId="{BEA6FB96-77E8-4235-AD62-0CE7DEDAFB90}" srcOrd="5" destOrd="0" presId="urn:microsoft.com/office/officeart/2005/8/layout/radial6"/>
    <dgm:cxn modelId="{9C60443E-E144-4B33-9D3C-8A09A45D8F47}" type="presParOf" srcId="{CB593A23-CC42-4DE4-A800-1734B63E7164}" destId="{57A86961-5FB9-49B5-8FF2-49C46489C501}" srcOrd="6" destOrd="0" presId="urn:microsoft.com/office/officeart/2005/8/layout/radial6"/>
    <dgm:cxn modelId="{72C7DBBD-B07E-4334-8508-CBA2AF29EBE3}" type="presParOf" srcId="{CB593A23-CC42-4DE4-A800-1734B63E7164}" destId="{B4659515-84E9-4265-BF28-4C35C3B9E9A0}" srcOrd="7" destOrd="0" presId="urn:microsoft.com/office/officeart/2005/8/layout/radial6"/>
    <dgm:cxn modelId="{A2967182-7446-485C-9471-1222532D6E87}" type="presParOf" srcId="{CB593A23-CC42-4DE4-A800-1734B63E7164}" destId="{94AC91FC-1422-4E21-A608-91D870D20867}" srcOrd="8" destOrd="0" presId="urn:microsoft.com/office/officeart/2005/8/layout/radial6"/>
    <dgm:cxn modelId="{E8E67860-2BE8-4EF6-9096-99CACE674745}" type="presParOf" srcId="{CB593A23-CC42-4DE4-A800-1734B63E7164}" destId="{FBFB33FA-9FE1-4D1D-85DB-54AF59DB84FD}" srcOrd="9" destOrd="0" presId="urn:microsoft.com/office/officeart/2005/8/layout/radial6"/>
    <dgm:cxn modelId="{80071821-A534-4AD5-9EC6-F344AB4E6913}" type="presParOf" srcId="{CB593A23-CC42-4DE4-A800-1734B63E7164}" destId="{79C8C665-ACE3-46BB-AE66-77F5E2229B32}" srcOrd="10" destOrd="0" presId="urn:microsoft.com/office/officeart/2005/8/layout/radial6"/>
    <dgm:cxn modelId="{20A0E218-F1EF-40BE-B1B4-773F5212B434}" type="presParOf" srcId="{CB593A23-CC42-4DE4-A800-1734B63E7164}" destId="{5CB6415C-B069-4E82-9F25-B0A3ED8AB7DA}" srcOrd="11" destOrd="0" presId="urn:microsoft.com/office/officeart/2005/8/layout/radial6"/>
    <dgm:cxn modelId="{771A41F4-C490-4A33-8F49-54043EB5E57C}" type="presParOf" srcId="{CB593A23-CC42-4DE4-A800-1734B63E7164}" destId="{E5F9258C-A750-4868-B8F9-757948DB8151}" srcOrd="12" destOrd="0" presId="urn:microsoft.com/office/officeart/2005/8/layout/radial6"/>
    <dgm:cxn modelId="{1E5EE0AC-DDDF-4593-9828-28D0157A73A6}" type="presParOf" srcId="{CB593A23-CC42-4DE4-A800-1734B63E7164}" destId="{1194D61D-AD9D-4D1F-BB0D-AB956B224077}" srcOrd="13" destOrd="0" presId="urn:microsoft.com/office/officeart/2005/8/layout/radial6"/>
    <dgm:cxn modelId="{A82BA6EC-6337-4472-BA7D-6F21042B11BC}" type="presParOf" srcId="{CB593A23-CC42-4DE4-A800-1734B63E7164}" destId="{47BA6F2F-DEFE-4F9E-BCE6-5B7503E2A2AF}" srcOrd="14" destOrd="0" presId="urn:microsoft.com/office/officeart/2005/8/layout/radial6"/>
    <dgm:cxn modelId="{1F6A9F1E-F67A-4BC4-94D9-B0FED42A8905}" type="presParOf" srcId="{CB593A23-CC42-4DE4-A800-1734B63E7164}" destId="{F92CD058-20E1-4993-BA8D-79009A2E27D7}" srcOrd="15" destOrd="0" presId="urn:microsoft.com/office/officeart/2005/8/layout/radial6"/>
    <dgm:cxn modelId="{8ECFBBA3-FFD7-4789-9778-E260032CBB88}" type="presParOf" srcId="{CB593A23-CC42-4DE4-A800-1734B63E7164}" destId="{9E637565-5BA9-4EDD-BCB3-777136F467AD}" srcOrd="16" destOrd="0" presId="urn:microsoft.com/office/officeart/2005/8/layout/radial6"/>
    <dgm:cxn modelId="{7B060238-FD82-4F61-A971-321F55CA29F7}" type="presParOf" srcId="{CB593A23-CC42-4DE4-A800-1734B63E7164}" destId="{152B3B5A-A161-4054-A3D9-D1FD9ECA82D9}" srcOrd="17" destOrd="0" presId="urn:microsoft.com/office/officeart/2005/8/layout/radial6"/>
    <dgm:cxn modelId="{156E793E-B428-466D-992E-886BADCC2A5D}" type="presParOf" srcId="{CB593A23-CC42-4DE4-A800-1734B63E7164}" destId="{04675ED9-4B26-45AC-A07A-B3458B152743}" srcOrd="18" destOrd="0" presId="urn:microsoft.com/office/officeart/2005/8/layout/radial6"/>
    <dgm:cxn modelId="{D0386A81-8CA5-4606-A7F2-4142582919CE}" type="presParOf" srcId="{CB593A23-CC42-4DE4-A800-1734B63E7164}" destId="{F3ABA03C-8EAF-4D62-B5DD-84CBE57B7913}" srcOrd="19" destOrd="0" presId="urn:microsoft.com/office/officeart/2005/8/layout/radial6"/>
    <dgm:cxn modelId="{4E6A8CC8-A8A2-4B2B-B39E-320B15382362}" type="presParOf" srcId="{CB593A23-CC42-4DE4-A800-1734B63E7164}" destId="{B20C6DC2-22A6-4E40-AB72-216BD0ACE47E}" srcOrd="20" destOrd="0" presId="urn:microsoft.com/office/officeart/2005/8/layout/radial6"/>
    <dgm:cxn modelId="{FF0FFE0D-9EC7-43C4-9BD5-0845E5C59175}" type="presParOf" srcId="{CB593A23-CC42-4DE4-A800-1734B63E7164}" destId="{7ACE10AA-B370-4BDE-B78D-EA976A40FCC8}" srcOrd="21" destOrd="0" presId="urn:microsoft.com/office/officeart/2005/8/layout/radial6"/>
    <dgm:cxn modelId="{45A4F83B-74B9-4FFE-8B2E-0273F1601289}" type="presParOf" srcId="{CB593A23-CC42-4DE4-A800-1734B63E7164}" destId="{F8E88CF3-AE3D-409A-B849-45466C25EFC0}" srcOrd="22" destOrd="0" presId="urn:microsoft.com/office/officeart/2005/8/layout/radial6"/>
    <dgm:cxn modelId="{F45A5F98-D7B9-430C-9E35-45948A0140B8}" type="presParOf" srcId="{CB593A23-CC42-4DE4-A800-1734B63E7164}" destId="{CE289AAD-EC28-4990-9538-991BDA7F2A77}" srcOrd="23" destOrd="0" presId="urn:microsoft.com/office/officeart/2005/8/layout/radial6"/>
    <dgm:cxn modelId="{B651C7E4-CACC-4ECB-83FE-911FB916FE4E}" type="presParOf" srcId="{CB593A23-CC42-4DE4-A800-1734B63E7164}" destId="{7D811A87-B3D9-4C96-B5C7-2AD55B842E69}" srcOrd="24" destOrd="0" presId="urn:microsoft.com/office/officeart/2005/8/layout/radial6"/>
    <dgm:cxn modelId="{71C90166-B060-4F63-BB05-1086FAC6DD06}" type="presParOf" srcId="{CB593A23-CC42-4DE4-A800-1734B63E7164}" destId="{E304D14D-E643-4FA2-85CC-B35A7493DEA0}" srcOrd="25" destOrd="0" presId="urn:microsoft.com/office/officeart/2005/8/layout/radial6"/>
    <dgm:cxn modelId="{BF1D27B2-30C2-4AA4-9FA3-9EBBDBDD10EF}" type="presParOf" srcId="{CB593A23-CC42-4DE4-A800-1734B63E7164}" destId="{435150BC-D681-48C0-B648-79ABEEBA96D2}" srcOrd="26" destOrd="0" presId="urn:microsoft.com/office/officeart/2005/8/layout/radial6"/>
    <dgm:cxn modelId="{0E6A8A8F-A3E5-42D4-B0EC-6EB03B47402E}" type="presParOf" srcId="{CB593A23-CC42-4DE4-A800-1734B63E7164}" destId="{DF788195-2143-425B-B8D0-0331D6DBB592}" srcOrd="27" destOrd="0" presId="urn:microsoft.com/office/officeart/2005/8/layout/radial6"/>
    <dgm:cxn modelId="{D39B4DDD-09DA-4DF8-A53D-568D861DA817}" type="presParOf" srcId="{CB593A23-CC42-4DE4-A800-1734B63E7164}" destId="{00694C9A-2A5C-41F8-9F7A-2E6557021166}" srcOrd="28" destOrd="0" presId="urn:microsoft.com/office/officeart/2005/8/layout/radial6"/>
    <dgm:cxn modelId="{3F6995B8-0B7B-4929-B030-FFF082B803C0}" type="presParOf" srcId="{CB593A23-CC42-4DE4-A800-1734B63E7164}" destId="{FEDEEB3A-FAC7-4206-B3A8-9333C52E6209}" srcOrd="29" destOrd="0" presId="urn:microsoft.com/office/officeart/2005/8/layout/radial6"/>
    <dgm:cxn modelId="{F1F6E2CE-A0A4-49EF-9F17-4CBDF5815C8F}" type="presParOf" srcId="{CB593A23-CC42-4DE4-A800-1734B63E7164}" destId="{F2CC3CD6-3F87-46EC-A0A0-C2B5DA4B9BFC}" srcOrd="30" destOrd="0" presId="urn:microsoft.com/office/officeart/2005/8/layout/radial6"/>
    <dgm:cxn modelId="{EF16EF56-2545-44BA-A48C-760ED74EDE77}" type="presParOf" srcId="{CB593A23-CC42-4DE4-A800-1734B63E7164}" destId="{75503B6B-09E8-4C7C-B1EA-88D6EE8A525D}" srcOrd="31" destOrd="0" presId="urn:microsoft.com/office/officeart/2005/8/layout/radial6"/>
    <dgm:cxn modelId="{790D624A-2217-470E-B00E-205407CF1DB8}" type="presParOf" srcId="{CB593A23-CC42-4DE4-A800-1734B63E7164}" destId="{685A73F9-091D-4543-9CEF-85B6DDFEA37B}" srcOrd="32" destOrd="0" presId="urn:microsoft.com/office/officeart/2005/8/layout/radial6"/>
    <dgm:cxn modelId="{BB6CADDB-6423-43CB-A49C-1191008E613E}" type="presParOf" srcId="{CB593A23-CC42-4DE4-A800-1734B63E7164}" destId="{CA7FFB47-1039-483B-8A0B-D3F42E1180F9}" srcOrd="33" destOrd="0" presId="urn:microsoft.com/office/officeart/2005/8/layout/radial6"/>
    <dgm:cxn modelId="{888582BC-EDE2-41EB-999F-E0F584E96570}" type="presParOf" srcId="{CB593A23-CC42-4DE4-A800-1734B63E7164}" destId="{3176ACFC-405C-4B27-AA65-EC1359224B45}" srcOrd="34" destOrd="0" presId="urn:microsoft.com/office/officeart/2005/8/layout/radial6"/>
    <dgm:cxn modelId="{2A169E89-4A71-4D05-81B9-A9C2F4CBF839}" type="presParOf" srcId="{CB593A23-CC42-4DE4-A800-1734B63E7164}" destId="{396AED78-0A00-4DA6-A010-71BD852EA74C}" srcOrd="35" destOrd="0" presId="urn:microsoft.com/office/officeart/2005/8/layout/radial6"/>
    <dgm:cxn modelId="{F5709419-0E48-4D11-AB2C-E978604BAF4D}" type="presParOf" srcId="{CB593A23-CC42-4DE4-A800-1734B63E7164}" destId="{57E0B296-28A7-4B46-B36E-CE88E21133F0}" srcOrd="36" destOrd="0" presId="urn:microsoft.com/office/officeart/2005/8/layout/radial6"/>
    <dgm:cxn modelId="{0FDFA0FB-2195-46D7-94CF-D96AFDB5B019}" type="presParOf" srcId="{CB593A23-CC42-4DE4-A800-1734B63E7164}" destId="{EA0702D5-8FDA-4236-9ADE-61ED81D12550}" srcOrd="37" destOrd="0" presId="urn:microsoft.com/office/officeart/2005/8/layout/radial6"/>
    <dgm:cxn modelId="{C72DA33C-F2CF-446B-B018-5484DEE177D1}" type="presParOf" srcId="{CB593A23-CC42-4DE4-A800-1734B63E7164}" destId="{B75C6A62-F6DA-4689-8439-23D258DB8FBA}" srcOrd="38" destOrd="0" presId="urn:microsoft.com/office/officeart/2005/8/layout/radial6"/>
    <dgm:cxn modelId="{48F9ACE1-9C1A-4842-B04A-0BF1E8D7228A}" type="presParOf" srcId="{CB593A23-CC42-4DE4-A800-1734B63E7164}" destId="{4E5C0EF1-2B39-4935-8531-711706D76509}" srcOrd="39" destOrd="0" presId="urn:microsoft.com/office/officeart/2005/8/layout/radial6"/>
  </dgm:cxnLst>
  <dgm:bg>
    <a:effectLst>
      <a:glow rad="63500">
        <a:schemeClr val="bg1">
          <a:alpha val="40000"/>
        </a:schemeClr>
      </a:glo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30D7A-AD00-437A-A2E8-446629ACA314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6CE12-425C-43A6-8933-4F603D585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598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23925" y="746125"/>
            <a:ext cx="4968875" cy="37274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59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6CE12-425C-43A6-8933-4F603D5851B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7631F-4F3A-4B3A-BA77-77FE0AE7AD30}" type="datetime1">
              <a:rPr lang="ru-RU" smtClean="0"/>
              <a:pPr/>
              <a:t>26.07.2020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DFB93-F838-47C0-BD8E-0470C9751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0BFF0-CCC7-4ADB-8FD6-D66C8E53C7EF}" type="datetime1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DFB93-F838-47C0-BD8E-0470C9751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90182A-7EDE-4FE7-ABFB-7BAF050B574A}" type="datetime1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DFB93-F838-47C0-BD8E-0470C9751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712515-ECD8-44AD-827F-94D8296A5EC1}" type="datetime1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DFB93-F838-47C0-BD8E-0470C9751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F9D6A-7992-432A-A22D-BFF29D593CBE}" type="datetime1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DFB93-F838-47C0-BD8E-0470C9751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B1F06-A930-4F5D-B91B-126E152B8168}" type="datetime1">
              <a:rPr lang="ru-RU" smtClean="0"/>
              <a:pPr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DFB93-F838-47C0-BD8E-0470C9751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6E23F-424D-47FD-813D-C910588C7844}" type="datetime1">
              <a:rPr lang="ru-RU" smtClean="0"/>
              <a:pPr/>
              <a:t>26.07.2020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DFB93-F838-47C0-BD8E-0470C9751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54FC3-6C4F-4B47-BA62-76CB01175B41}" type="datetime1">
              <a:rPr lang="ru-RU" smtClean="0"/>
              <a:pPr/>
              <a:t>26.07.2020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DFB93-F838-47C0-BD8E-0470C9751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5731E-E739-4814-84BC-72A6C5E9A7C9}" type="datetime1">
              <a:rPr lang="ru-RU" smtClean="0"/>
              <a:pPr/>
              <a:t>26.07.2020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DFB93-F838-47C0-BD8E-0470C9751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01EE2-9CE8-4F00-9456-CFFB15261EC5}" type="datetime1">
              <a:rPr lang="ru-RU" smtClean="0"/>
              <a:pPr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DFB93-F838-47C0-BD8E-0470C9751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92A23-1515-4216-8CB8-CC666967E871}" type="datetime1">
              <a:rPr lang="ru-RU" smtClean="0"/>
              <a:pPr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DFB93-F838-47C0-BD8E-0470C97511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EEB26C-76D4-436D-BD9E-3EA72683F657}" type="datetime1">
              <a:rPr lang="ru-RU" smtClean="0"/>
              <a:pPr/>
              <a:t>26.07.2020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ADFB93-F838-47C0-BD8E-0470C9751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9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214950"/>
            <a:ext cx="5286412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ekb-pk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телефон: 7187-75-43-31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488056" cy="150452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643050"/>
            <a:ext cx="8458200" cy="4786346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34" y="1285860"/>
            <a:ext cx="8305800" cy="1428760"/>
          </a:xfrm>
          <a:prstGeom prst="rect">
            <a:avLst/>
          </a:prstGeom>
        </p:spPr>
        <p:txBody>
          <a:bodyPr vert="horz" lIns="0" tIns="45720" rIns="0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КГП на ПХВ «Экибастузский политехнический колледж»</a:t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Управления образования Павлодарской области, </a:t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акимата</a:t>
            </a: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Павлодарской области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3286124"/>
            <a:ext cx="8305800" cy="1428760"/>
          </a:xfrm>
          <a:prstGeom prst="rect">
            <a:avLst/>
          </a:prstGeom>
        </p:spPr>
        <p:txBody>
          <a:bodyPr vert="horz" lIns="0" tIns="45720" rIns="0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СПРАВОЧНИК-ПУТЕВОДИТЕЛЬ</a:t>
            </a:r>
            <a:r>
              <a:rPr kumimoji="0" lang="ru-RU" sz="9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7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СТУДЕНТОВ</a:t>
            </a:r>
            <a:r>
              <a:rPr kumimoji="0" lang="ru-RU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365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026" name="Picture 2" descr="D:\фото профорентация БАЗА МТБ\Фото профориентация\IMG_1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573" y="1928802"/>
            <a:ext cx="2464611" cy="1643074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ки по полож\столовая\DSC07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572008"/>
            <a:ext cx="3079772" cy="173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User\Рабочий стол\фотки по полож\площ.НВП, тир\DSC07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470" y="4643446"/>
            <a:ext cx="2556950" cy="143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1472" y="6000768"/>
            <a:ext cx="2571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Военное- спортивный комплекс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1071546"/>
            <a:ext cx="2000264" cy="1246643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857496"/>
            <a:ext cx="2032014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 descr="D:\епк_ Photos\_2015-2016 уч. год\Ура- Урок!!!\Новосельская\SAM_835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100" r="11423" b="9260"/>
          <a:stretch/>
        </p:blipFill>
        <p:spPr bwMode="auto">
          <a:xfrm>
            <a:off x="5643570" y="285728"/>
            <a:ext cx="3281185" cy="1214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2857496"/>
            <a:ext cx="2571736" cy="1287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277" b="17508"/>
          <a:stretch>
            <a:fillRect/>
          </a:stretch>
        </p:blipFill>
        <p:spPr bwMode="auto">
          <a:xfrm>
            <a:off x="2714612" y="4429132"/>
            <a:ext cx="3054953" cy="1571612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042" y="214290"/>
            <a:ext cx="1771419" cy="1693038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678" y="2143116"/>
            <a:ext cx="2100873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428596" y="2357430"/>
            <a:ext cx="2571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Общежитие</a:t>
            </a:r>
            <a:endParaRPr lang="ru-RU" sz="1600" b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4143380"/>
            <a:ext cx="2571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Медицинский пункт</a:t>
            </a:r>
            <a:endParaRPr lang="ru-RU" sz="1600" b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6072206"/>
            <a:ext cx="2571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Солесарно-сварочная</a:t>
            </a:r>
            <a:r>
              <a:rPr lang="ru-RU" sz="1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мастерская</a:t>
            </a:r>
            <a:endParaRPr lang="ru-RU" sz="1600" b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86512" y="6286520"/>
            <a:ext cx="2643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Столовая</a:t>
            </a:r>
            <a:endParaRPr lang="ru-RU" sz="1600" b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57950" y="3857628"/>
            <a:ext cx="2571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Кабинет №1 Контроля качества сварочных изделий и </a:t>
            </a:r>
            <a:r>
              <a:rPr lang="ru-RU" sz="1400" b="1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спецтехнологии</a:t>
            </a:r>
            <a:endParaRPr lang="ru-RU" sz="1400" b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57950" y="1428736"/>
            <a:ext cx="2571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Спортзал</a:t>
            </a:r>
            <a:endParaRPr lang="ru-RU" sz="1600" b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14678" y="4000504"/>
            <a:ext cx="3000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Библиотека , читальный зал</a:t>
            </a:r>
            <a:endParaRPr lang="ru-RU" sz="1600" b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Администратор\Рабочий стол\презентация на акредитацию\IMG_20200322_14435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54" y="214290"/>
            <a:ext cx="2286017" cy="171451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3571868" y="1643050"/>
            <a:ext cx="2643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Актовый зал</a:t>
            </a:r>
            <a:endParaRPr lang="ru-RU" sz="1600" b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2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2834426494"/>
              </p:ext>
            </p:extLst>
          </p:nvPr>
        </p:nvGraphicFramePr>
        <p:xfrm>
          <a:off x="214282" y="2143116"/>
          <a:ext cx="4071966" cy="3907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6248" y="214290"/>
            <a:ext cx="463404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Основными социальными партнерами колледжа и базой практик являются крупнейшие предприятия Казахстана, занесенные в книгу рекордов Гиннеса:  ТОО «Богатырь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Комир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разрез «Восточный» ТОО,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Экибастузская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ГРЭС-1 имени Булата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Нуржанова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Более 60 % обучающихся колледжа ежегодно проходят практику на этих предприятиях. </a:t>
            </a:r>
          </a:p>
          <a:p>
            <a:pPr algn="just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	Социальные партнеры  колледжа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АО «ЕЭК» разрез «Восточный», ТОО «Богатырь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Комир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ТОО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ПромсервисОтан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ТОО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Энергоуправление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ТОО «Гамма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Сарыколь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ТОО «Строй бизнес Экибастуз», Палата предпринимателей  Павлодарской области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принимают участие в разработке  РУПов , рабочих учебных программ и КТП, программ по практике.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	Совместно с соцпартнерами проводятся   круглые столы, конференции по итогам практики, они принимают участие во внеклассных мероприятиях (линейках, юбилеях, открытие музея и т.д.), работают в составе ГАК, ОУПП, принимают квалификационные экзамены, руководят дипломным проектированием и практикой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214422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Социальные партнеры  колледжа 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4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09006"/>
              </p:ext>
            </p:extLst>
          </p:nvPr>
        </p:nvGraphicFramePr>
        <p:xfrm>
          <a:off x="467538" y="1916832"/>
          <a:ext cx="7819237" cy="3155241"/>
        </p:xfrm>
        <a:graphic>
          <a:graphicData uri="http://schemas.openxmlformats.org/drawingml/2006/table">
            <a:tbl>
              <a:tblPr/>
              <a:tblGrid>
                <a:gridCol w="1709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18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1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18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01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42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67301"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kk-KZ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год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kk-KZ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ИПС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штату</a:t>
                      </a: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 штатный</a:t>
                      </a: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kk-KZ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 и I категория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Магистры </a:t>
                      </a: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588"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2015-2016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59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88"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588"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7588"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588"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072362" cy="1252798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rgbClr val="0070C0"/>
                </a:solidFill>
                <a:latin typeface="Monotype Corsiva" pitchFamily="66" charset="0"/>
                <a:cs typeface="Times New Roman" panose="02020603050405020304" pitchFamily="18" charset="0"/>
              </a:rPr>
              <a:t>Качественный состав инженерно-педагогических </a:t>
            </a:r>
            <a:r>
              <a:rPr lang="kk-KZ" sz="2400" b="1" dirty="0" smtClean="0">
                <a:solidFill>
                  <a:srgbClr val="0070C0"/>
                </a:solidFill>
                <a:latin typeface="Monotype Corsiva" pitchFamily="66" charset="0"/>
                <a:cs typeface="Times New Roman" panose="02020603050405020304" pitchFamily="18" charset="0"/>
              </a:rPr>
              <a:t>работников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00B0F0"/>
                </a:solidFill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rgbClr val="00B0F0"/>
                </a:solidFill>
                <a:latin typeface="Monotype Corsiva" pitchFamily="66" charset="0"/>
                <a:cs typeface="Times New Roman" panose="02020603050405020304" pitchFamily="18" charset="0"/>
              </a:rPr>
              <a:t>Контингент </a:t>
            </a:r>
            <a:r>
              <a:rPr lang="kk-KZ" sz="2800" b="1" dirty="0">
                <a:solidFill>
                  <a:srgbClr val="00B0F0"/>
                </a:solidFill>
                <a:latin typeface="Monotype Corsiva" pitchFamily="66" charset="0"/>
                <a:cs typeface="Times New Roman" panose="02020603050405020304" pitchFamily="18" charset="0"/>
              </a:rPr>
              <a:t>колледжа</a:t>
            </a:r>
            <a:endParaRPr lang="ru-RU" sz="2800" b="1" dirty="0">
              <a:solidFill>
                <a:srgbClr val="00B0F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0811984"/>
              </p:ext>
            </p:extLst>
          </p:nvPr>
        </p:nvGraphicFramePr>
        <p:xfrm>
          <a:off x="395536" y="1772816"/>
          <a:ext cx="8424937" cy="4293545"/>
        </p:xfrm>
        <a:graphic>
          <a:graphicData uri="http://schemas.openxmlformats.org/drawingml/2006/table">
            <a:tbl>
              <a:tblPr/>
              <a:tblGrid>
                <a:gridCol w="5607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1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9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9533"/>
                <a:gridCol w="16492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06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год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прием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Контингент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выпускники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трудоустройство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том числе на государственном языке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1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2015-2016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1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2016-2017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1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2017-2018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1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2018-2019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208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1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2019-2020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269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9006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5233998" cy="428628"/>
          </a:xfrm>
        </p:spPr>
        <p:txBody>
          <a:bodyPr>
            <a:normAutofit fontScale="9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b="1" dirty="0">
                <a:latin typeface="Monotype Corsiva" pitchFamily="66" charset="0"/>
                <a:cs typeface="Times New Roman" panose="02020603050405020304" pitchFamily="18" charset="0"/>
              </a:rPr>
              <a:t>С</a:t>
            </a:r>
            <a:r>
              <a:rPr lang="kk-KZ" sz="3100" b="1" dirty="0" smtClean="0">
                <a:latin typeface="Monotype Corsiva" pitchFamily="66" charset="0"/>
                <a:cs typeface="Times New Roman" panose="02020603050405020304" pitchFamily="18" charset="0"/>
              </a:rPr>
              <a:t>оциальное </a:t>
            </a:r>
            <a:r>
              <a:rPr lang="kk-KZ" sz="3100" b="1" dirty="0">
                <a:latin typeface="Monotype Corsiva" pitchFamily="66" charset="0"/>
                <a:cs typeface="Times New Roman" panose="02020603050405020304" pitchFamily="18" charset="0"/>
              </a:rPr>
              <a:t>положение </a:t>
            </a:r>
            <a:r>
              <a:rPr lang="kk-KZ" sz="3100" b="1" dirty="0" smtClean="0">
                <a:latin typeface="Monotype Corsiva" pitchFamily="66" charset="0"/>
                <a:cs typeface="Times New Roman" panose="02020603050405020304" pitchFamily="18" charset="0"/>
              </a:rPr>
              <a:t>студентов</a:t>
            </a:r>
            <a:endParaRPr lang="ru-RU" sz="3100" b="1" dirty="0"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9763763"/>
              </p:ext>
            </p:extLst>
          </p:nvPr>
        </p:nvGraphicFramePr>
        <p:xfrm>
          <a:off x="2000232" y="428604"/>
          <a:ext cx="6884362" cy="1766039"/>
        </p:xfrm>
        <a:graphic>
          <a:graphicData uri="http://schemas.openxmlformats.org/drawingml/2006/table">
            <a:tbl>
              <a:tblPr/>
              <a:tblGrid>
                <a:gridCol w="1974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9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40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48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15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5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сироты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инвалиды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многодетные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малообеспеченные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0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8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4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2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9763763"/>
              </p:ext>
            </p:extLst>
          </p:nvPr>
        </p:nvGraphicFramePr>
        <p:xfrm>
          <a:off x="0" y="2194373"/>
          <a:ext cx="8929722" cy="2295720"/>
        </p:xfrm>
        <a:graphic>
          <a:graphicData uri="http://schemas.openxmlformats.org/drawingml/2006/table">
            <a:tbl>
              <a:tblPr/>
              <a:tblGrid>
                <a:gridCol w="12144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3"/>
                <a:gridCol w="214313"/>
                <a:gridCol w="214314"/>
                <a:gridCol w="285752"/>
                <a:gridCol w="285752"/>
                <a:gridCol w="2857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190"/>
                <a:gridCol w="285752"/>
                <a:gridCol w="214314"/>
                <a:gridCol w="285752"/>
                <a:gridCol w="357190"/>
                <a:gridCol w="285752"/>
                <a:gridCol w="285752"/>
                <a:gridCol w="285752"/>
                <a:gridCol w="285752"/>
                <a:gridCol w="214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5752"/>
                <a:gridCol w="214314"/>
                <a:gridCol w="142876"/>
                <a:gridCol w="357190"/>
                <a:gridCol w="2857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5752"/>
                <a:gridCol w="285752"/>
                <a:gridCol w="250888"/>
                <a:gridCol w="152034"/>
                <a:gridCol w="2210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9610"/>
                <a:gridCol w="204098"/>
                <a:gridCol w="185560"/>
                <a:gridCol w="185560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1201000 "Техническое обслуживание, ремонт и эксплуатация автомобильного транспорта":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1203000 "Организация перевозок и управление движением на железнодорожном транспорте":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1303000 "Автоматика, телемеханика и управление движением на железнодорожном транспорте":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1401000 "Строительство и эксплуатация зданий и сооружений":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0707000 " Техническое обслуживание и ремонт горного электромеханического оборудования":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0706000 "Открытая разработка месторождений полезных ископаемых"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88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  <a:p>
                      <a:pPr algn="ctr"/>
                      <a:endParaRPr lang="ru-RU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  <a:p>
                      <a:pPr algn="ctr"/>
                      <a:endParaRPr lang="ru-RU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  <a:p>
                      <a:pPr algn="ctr"/>
                      <a:endParaRPr lang="ru-RU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  <a:p>
                      <a:pPr algn="ctr"/>
                      <a:endParaRPr lang="ru-RU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  <a:p>
                      <a:pPr algn="ctr"/>
                      <a:endParaRPr lang="ru-RU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сироты</a:t>
                      </a: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инвалиды</a:t>
                      </a: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многодетные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1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Малообеспеченные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9763763"/>
              </p:ext>
            </p:extLst>
          </p:nvPr>
        </p:nvGraphicFramePr>
        <p:xfrm>
          <a:off x="0" y="4703443"/>
          <a:ext cx="8929722" cy="2154557"/>
        </p:xfrm>
        <a:graphic>
          <a:graphicData uri="http://schemas.openxmlformats.org/drawingml/2006/table">
            <a:tbl>
              <a:tblPr/>
              <a:tblGrid>
                <a:gridCol w="1151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117"/>
                <a:gridCol w="357190"/>
                <a:gridCol w="285752"/>
                <a:gridCol w="285752"/>
                <a:gridCol w="214313"/>
                <a:gridCol w="357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752"/>
                <a:gridCol w="357190"/>
                <a:gridCol w="285752"/>
                <a:gridCol w="285751"/>
                <a:gridCol w="325310"/>
                <a:gridCol w="246195"/>
                <a:gridCol w="175057"/>
                <a:gridCol w="281835"/>
                <a:gridCol w="281835"/>
                <a:gridCol w="2654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5123"/>
                <a:gridCol w="229611"/>
                <a:gridCol w="238787"/>
                <a:gridCol w="238787"/>
                <a:gridCol w="287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5123"/>
                <a:gridCol w="205214"/>
                <a:gridCol w="250887"/>
                <a:gridCol w="152034"/>
                <a:gridCol w="2210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9610"/>
                <a:gridCol w="204098"/>
                <a:gridCol w="185560"/>
                <a:gridCol w="185560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1108000 «Эксплуатация,  ремонт   и техническое обслуживание подвижного состава железных дорог» (по видам):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14020000 Техническая эксплуатация дорожно-строительных машин (по видам),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0508000 «Организация питания»: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114000 «Сварочное дело (по видам)» 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0911000 «Техническая эксплуатация, обслуживание и ремонт электрического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0902000 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Электроснабжение" (по отраслям):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  <a:p>
                      <a:pPr algn="ctr"/>
                      <a:endParaRPr lang="ru-RU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  <a:p>
                      <a:pPr algn="ctr"/>
                      <a:endParaRPr lang="ru-RU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  <a:p>
                      <a:pPr algn="ctr"/>
                      <a:endParaRPr lang="ru-RU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  <a:p>
                      <a:pPr algn="ctr"/>
                      <a:endParaRPr lang="ru-RU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  <a:p>
                      <a:pPr algn="ctr"/>
                      <a:endParaRPr lang="ru-RU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сироты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инвалиды</a:t>
                      </a:r>
                    </a:p>
                  </a:txBody>
                  <a:tcPr marL="39757" marR="397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многодетные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малообеспеченные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0753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Кодекс чести студента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Экибастузского политехнического колледжа </a:t>
            </a:r>
            <a:endParaRPr lang="ru-RU" sz="27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71678"/>
            <a:ext cx="7472386" cy="221457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4572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1714488"/>
            <a:ext cx="7786742" cy="1071570"/>
          </a:xfrm>
          <a:prstGeom prst="rect">
            <a:avLst/>
          </a:prstGeom>
        </p:spPr>
        <p:txBody>
          <a:bodyPr vert="horz" lIns="0" tIns="45720" rIns="0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ru-RU" sz="5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Я </a:t>
            </a:r>
            <a:r>
              <a:rPr lang="ru-RU" sz="5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студент Экибастузского политехнического колледжа , </a:t>
            </a:r>
            <a:r>
              <a:rPr lang="ru-RU" sz="5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сознаю </a:t>
            </a:r>
            <a:r>
              <a:rPr lang="ru-RU" sz="5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ответственность за реализацию миссии колледжа , считая своим долгом поддержание и развитие корпоративной культуры колледжа , сохранение имиджа Колледжа принимаю настоящий Кодекс чести студента Экибастузского политехнического колледжа и обязуюсь неукоснительно ему следовать </a:t>
            </a:r>
            <a:r>
              <a:rPr lang="ru-RU" sz="59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5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59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357430"/>
            <a:ext cx="77867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</a:rPr>
              <a:t>Статья 1</a:t>
            </a:r>
          </a:p>
          <a:p>
            <a:pPr algn="just">
              <a:buNone/>
            </a:pPr>
            <a:r>
              <a:rPr lang="ru-RU" sz="1400" dirty="0" smtClean="0"/>
              <a:t>Соблюдать действующее законодательство РК , Устав Колледжа , правила внутреннего распорядка и другие нормативные акты колледжа.</a:t>
            </a:r>
          </a:p>
          <a:p>
            <a:pPr algn="just">
              <a:buNone/>
            </a:pPr>
            <a:r>
              <a:rPr lang="ru-RU" sz="1400" dirty="0" smtClean="0">
                <a:solidFill>
                  <a:schemeClr val="accent1"/>
                </a:solidFill>
              </a:rPr>
              <a:t>    </a:t>
            </a:r>
            <a:r>
              <a:rPr lang="ru-RU" sz="1400" b="1" dirty="0" smtClean="0">
                <a:solidFill>
                  <a:schemeClr val="accent1"/>
                </a:solidFill>
              </a:rPr>
              <a:t>Статья 2</a:t>
            </a:r>
          </a:p>
          <a:p>
            <a:pPr algn="just">
              <a:buNone/>
            </a:pPr>
            <a:r>
              <a:rPr lang="ru-RU" sz="1400" dirty="0" smtClean="0"/>
              <a:t>Должен знать и чтить государственные символы РК , национальные ценности и культуру , историю государственности Казахстана , бережно хранить и приумножать традиции колледжа.</a:t>
            </a:r>
          </a:p>
          <a:p>
            <a:pPr algn="just">
              <a:buNone/>
            </a:pPr>
            <a:r>
              <a:rPr lang="ru-RU" sz="1400" dirty="0" smtClean="0">
                <a:solidFill>
                  <a:schemeClr val="accent1"/>
                </a:solidFill>
              </a:rPr>
              <a:t>     </a:t>
            </a:r>
            <a:r>
              <a:rPr lang="ru-RU" sz="1400" b="1" dirty="0" smtClean="0">
                <a:solidFill>
                  <a:schemeClr val="accent1"/>
                </a:solidFill>
              </a:rPr>
              <a:t>Статья 3 </a:t>
            </a:r>
          </a:p>
          <a:p>
            <a:pPr algn="just">
              <a:buNone/>
            </a:pPr>
            <a:r>
              <a:rPr lang="ru-RU" sz="1400" dirty="0" smtClean="0"/>
              <a:t>Относиться с уважением к любому человеку независимо от его происхождения и национальности , социального статуса , религиозных или мировоззренческих убеждений , пропагандирует идеи и принципы казахстанской модели межэтнической толерантности  и общественного согласия.</a:t>
            </a:r>
          </a:p>
          <a:p>
            <a:pPr algn="just">
              <a:buNone/>
            </a:pPr>
            <a:r>
              <a:rPr lang="ru-RU" sz="1400" dirty="0" smtClean="0"/>
              <a:t>      </a:t>
            </a:r>
            <a:r>
              <a:rPr lang="ru-RU" sz="1400" b="1" dirty="0" smtClean="0">
                <a:solidFill>
                  <a:schemeClr val="accent1"/>
                </a:solidFill>
              </a:rPr>
              <a:t>Статья 4</a:t>
            </a:r>
          </a:p>
          <a:p>
            <a:pPr algn="just">
              <a:buNone/>
            </a:pPr>
            <a:r>
              <a:rPr lang="ru-RU" sz="1400" dirty="0" smtClean="0"/>
              <a:t>Вежлива(а) , трудолюбив(а) , глубоко изучает свою специальность , развивает лидерские качества.</a:t>
            </a:r>
          </a:p>
          <a:p>
            <a:pPr algn="just">
              <a:buNone/>
            </a:pPr>
            <a:r>
              <a:rPr lang="ru-RU" sz="1400" dirty="0" smtClean="0"/>
              <a:t>      </a:t>
            </a:r>
            <a:r>
              <a:rPr lang="ru-RU" sz="1400" b="1" dirty="0" smtClean="0">
                <a:solidFill>
                  <a:schemeClr val="accent1"/>
                </a:solidFill>
              </a:rPr>
              <a:t>Статья 5</a:t>
            </a:r>
          </a:p>
          <a:p>
            <a:pPr algn="just">
              <a:buNone/>
            </a:pPr>
            <a:r>
              <a:rPr lang="ru-RU" sz="1400" dirty="0" smtClean="0"/>
              <a:t>Заботиться о поддержании высокой культуры , атмосферы доверия и взаимного уважения в колледже.</a:t>
            </a:r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7929618" cy="5500726"/>
          </a:xfrm>
        </p:spPr>
        <p:txBody>
          <a:bodyPr>
            <a:normAutofit/>
          </a:bodyPr>
          <a:lstStyle/>
          <a:p>
            <a:pPr algn="just"/>
            <a:r>
              <a:rPr lang="ru-RU" sz="1500" b="1" dirty="0" smtClean="0">
                <a:solidFill>
                  <a:schemeClr val="accent1"/>
                </a:solidFill>
              </a:rPr>
              <a:t>Статья 6 </a:t>
            </a:r>
          </a:p>
          <a:p>
            <a:pPr algn="just">
              <a:buNone/>
            </a:pPr>
            <a:r>
              <a:rPr lang="ru-RU" sz="1500" dirty="0" smtClean="0"/>
              <a:t>     Проявлять </a:t>
            </a:r>
            <a:r>
              <a:rPr lang="ru-RU" sz="1500" dirty="0" smtClean="0"/>
              <a:t>вежливость в отношениях со студентами , с преподавателями , сотрудниками , с представителями администрации колледжа и избегать грубости и некорректности.</a:t>
            </a:r>
          </a:p>
          <a:p>
            <a:pPr algn="just">
              <a:buNone/>
            </a:pPr>
            <a:r>
              <a:rPr lang="ru-RU" sz="1500" dirty="0" smtClean="0">
                <a:solidFill>
                  <a:schemeClr val="accent1"/>
                </a:solidFill>
              </a:rPr>
              <a:t>     </a:t>
            </a:r>
            <a:r>
              <a:rPr lang="ru-RU" sz="1500" b="1" dirty="0" smtClean="0">
                <a:solidFill>
                  <a:schemeClr val="accent1"/>
                </a:solidFill>
              </a:rPr>
              <a:t>Статья 7</a:t>
            </a:r>
          </a:p>
          <a:p>
            <a:pPr algn="just">
              <a:buNone/>
            </a:pPr>
            <a:r>
              <a:rPr lang="ru-RU" sz="1500" dirty="0" smtClean="0"/>
              <a:t>   Воздерживаться </a:t>
            </a:r>
            <a:r>
              <a:rPr lang="ru-RU" sz="1500" dirty="0" smtClean="0"/>
              <a:t>от поведения , способного нанести ущерб репутации студенческого сообщества или авторитету колледжа .</a:t>
            </a:r>
          </a:p>
          <a:p>
            <a:pPr algn="just">
              <a:buNone/>
            </a:pPr>
            <a:r>
              <a:rPr lang="ru-RU" sz="1500" dirty="0" smtClean="0"/>
              <a:t>     </a:t>
            </a:r>
            <a:r>
              <a:rPr lang="ru-RU" sz="1500" b="1" dirty="0" smtClean="0">
                <a:solidFill>
                  <a:schemeClr val="accent1"/>
                </a:solidFill>
              </a:rPr>
              <a:t>Статья 8 </a:t>
            </a:r>
          </a:p>
          <a:p>
            <a:pPr algn="just">
              <a:buNone/>
            </a:pPr>
            <a:r>
              <a:rPr lang="ru-RU" sz="1500" dirty="0" smtClean="0"/>
              <a:t>    Заботиться </a:t>
            </a:r>
            <a:r>
              <a:rPr lang="ru-RU" sz="1500" dirty="0" smtClean="0"/>
              <a:t>о сохранности имущества колледжа и не допускать проявлений вандализма .</a:t>
            </a:r>
          </a:p>
          <a:p>
            <a:pPr algn="just">
              <a:buNone/>
            </a:pPr>
            <a:r>
              <a:rPr lang="ru-RU" sz="1500" dirty="0" smtClean="0"/>
              <a:t>     </a:t>
            </a:r>
            <a:r>
              <a:rPr lang="ru-RU" sz="1500" b="1" dirty="0" smtClean="0">
                <a:solidFill>
                  <a:schemeClr val="accent1"/>
                </a:solidFill>
              </a:rPr>
              <a:t>Статья 9</a:t>
            </a:r>
          </a:p>
          <a:p>
            <a:pPr algn="just">
              <a:buNone/>
            </a:pPr>
            <a:r>
              <a:rPr lang="ru-RU" sz="1500" dirty="0" smtClean="0"/>
              <a:t>    Должен </a:t>
            </a:r>
            <a:r>
              <a:rPr lang="ru-RU" sz="1500" dirty="0" smtClean="0"/>
              <a:t>опрятно выглядеть , внешний вид должен соответствовать этическим нормам.</a:t>
            </a:r>
          </a:p>
          <a:p>
            <a:pPr algn="just">
              <a:buNone/>
            </a:pPr>
            <a:r>
              <a:rPr lang="ru-RU" sz="1500" dirty="0" smtClean="0"/>
              <a:t>      </a:t>
            </a:r>
            <a:r>
              <a:rPr lang="ru-RU" sz="1500" b="1" dirty="0" smtClean="0">
                <a:solidFill>
                  <a:schemeClr val="accent1"/>
                </a:solidFill>
              </a:rPr>
              <a:t>Статья 10</a:t>
            </a:r>
          </a:p>
          <a:p>
            <a:pPr algn="just">
              <a:buNone/>
            </a:pPr>
            <a:r>
              <a:rPr lang="ru-RU" sz="1500" dirty="0" smtClean="0"/>
              <a:t>    Добросовестно </a:t>
            </a:r>
            <a:r>
              <a:rPr lang="ru-RU" sz="1500" dirty="0" smtClean="0"/>
              <a:t>относиться к обучению и всем формам контроля знаний , не допускает этические , академические и правовые нарушения 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Обязательно(</a:t>
            </a:r>
            <a:r>
              <a:rPr lang="en-US" dirty="0" smtClean="0"/>
              <a:t>To Do List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sz="2000" dirty="0" smtClean="0"/>
              <a:t>Здесь </a:t>
            </a:r>
            <a:r>
              <a:rPr lang="ru-RU" sz="2000" dirty="0" err="1" smtClean="0"/>
              <a:t>квесты</a:t>
            </a:r>
            <a:r>
              <a:rPr lang="ru-RU" sz="2000" dirty="0" smtClean="0"/>
              <a:t> , которые вам нужно выполнить в первую очередь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74"/>
            <a:ext cx="8715404" cy="5500726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Подписание договора (Самый первый и важный шаг )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Медицинский осмотр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Заселение в общежитие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Знакомство классным руководителем (Установление доверительных отношений с классным руководителем поможет вам легко решать все возникающие вопросы без стресса и беспокойства. Это человек , который даст вам совет , окажет поддержку).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Заполнение заявки на карту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VISA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 Ознакомление с расписанием занятии. (Не опаздывайте на занятия !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Проверьте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свое расписание).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7. Контакт  с соседом  по комнате (если вы живете в общежитие) : сдружиться  с соседом по комнате , записать данные вашего соседа 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Также вы должны: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7209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Бережно относиться к окружающей среде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Соблюдать меры пожарной безопасности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Поддерживать чистоту и порядок в аудиториях и в комнатах проживания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Оплачивать за проживание и обучение в соответствии с требованиями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Рационально  использовать электричество и воду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Соблюдать этические нормы по отношению к другим и не допускать грубости или неуважения к правам и интересам других.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Вы не должны: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572528" cy="55007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Нарушать внутренние правила поведение в Колледже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Передавать студенческий билет другому лицу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Менять комнаты без разрешения и не перемещать мебель , инвентарь и оборудование от другого человека / комнаты к другому без письменного разрешения администрации общежития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Владеть и употреблять алкогольные напитки , наркотики и другие запрещенные вещества  законодательством РК.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Употреблять табачные изделия и другие товары для курения вне зависимости от вида устройства (сигареты, трубки 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кольян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 общежитии и на территории колледжа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ключи от комнаты посторонним лицам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Держать домашних животных в общежитии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электрические обогреватели в помещениях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Хранить и использовать огнестрельное  оружие , ножи 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легковосламеняющиеся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токсичные вещества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Создавать шум с 22:00 до 7:00 , который нарушает тишину и покой других жителей.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6900882" cy="785818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Дорогой студент колледжа!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57422" y="4929198"/>
            <a:ext cx="38576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уважением,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Руководитель колледжа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Манибаев </a:t>
            </a:r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Аргын </a:t>
            </a:r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Бейбитович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E.Perejnyak1\Desktop\Фото\IMG-20200320-WA0058.jpg"/>
          <p:cNvPicPr>
            <a:picLocks noChangeAspect="1" noChangeArrowheads="1"/>
          </p:cNvPicPr>
          <p:nvPr/>
        </p:nvPicPr>
        <p:blipFill>
          <a:blip r:embed="rId2"/>
          <a:srcRect l="7538" r="22874" b="10182"/>
          <a:stretch>
            <a:fillRect/>
          </a:stretch>
        </p:blipFill>
        <p:spPr bwMode="auto">
          <a:xfrm>
            <a:off x="2857488" y="2214554"/>
            <a:ext cx="3476803" cy="297999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14942" y="4357695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1000108"/>
            <a:ext cx="735811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всей души поздравляю Вас с вступлением в ряды студентов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Экибастузского политехнического колледжа!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желаю верить в свои силы и быть решительными в достижении своих целей: приобретать знания, активно участвовать в научно-исследовательской работе и жизни студенческого коллектива.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17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3880" cy="642942"/>
          </a:xfrm>
        </p:spPr>
        <p:txBody>
          <a:bodyPr/>
          <a:lstStyle/>
          <a:p>
            <a:pPr algn="ctr"/>
            <a:r>
              <a:rPr lang="ru-RU" dirty="0" smtClean="0"/>
              <a:t>Администрация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500174"/>
            <a:ext cx="2714644" cy="314327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3872" y="1652574"/>
            <a:ext cx="2714644" cy="314327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48" y="1500174"/>
            <a:ext cx="2714644" cy="314327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2910" y="4214818"/>
            <a:ext cx="2357454" cy="1214446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algn="ctr" fontAlgn="base"/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Пережняк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Юрьевна</a:t>
            </a:r>
          </a:p>
          <a:p>
            <a:pPr algn="ctr" fontAlgn="base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И.о. заместителя руководителя колледжа по учебной работе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Администратор\Рабочий стол\пережняк-150x1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Тусупова-Зам-по-ВР.-150x15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71612"/>
            <a:ext cx="21431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Рабочий стол\Зам-по-УПР-Токуров.-150x15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571612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143240" y="4143380"/>
            <a:ext cx="2357454" cy="1285884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fontAlgn="base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Тусупова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Меруерт</a:t>
            </a:r>
          </a:p>
          <a:p>
            <a:pPr fontAlgn="base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Заиргельдыевна</a:t>
            </a:r>
          </a:p>
          <a:p>
            <a:pPr fontAlgn="base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Заместитель руководителя колледжа по воспитательной работе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929322" y="4143380"/>
            <a:ext cx="2357454" cy="1285884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algn="ctr" fontAlgn="base"/>
            <a:r>
              <a:rPr lang="kk-KZ" sz="2600" b="1" dirty="0" smtClean="0">
                <a:latin typeface="Times New Roman" pitchFamily="18" charset="0"/>
                <a:cs typeface="Times New Roman" pitchFamily="18" charset="0"/>
              </a:rPr>
              <a:t>Токуров Анарбек </a:t>
            </a:r>
            <a:r>
              <a:rPr lang="kk-KZ" sz="2600" b="1" dirty="0" smtClean="0">
                <a:latin typeface="Times New Roman" pitchFamily="18" charset="0"/>
                <a:cs typeface="Times New Roman" pitchFamily="18" charset="0"/>
              </a:rPr>
              <a:t>Отенович</a:t>
            </a:r>
          </a:p>
          <a:p>
            <a:pPr fontAlgn="base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Заместитель руководителя по учебно – производственной работе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6572296" cy="714380"/>
          </a:xfrm>
        </p:spPr>
        <p:txBody>
          <a:bodyPr/>
          <a:lstStyle/>
          <a:p>
            <a:pPr algn="ctr"/>
            <a:r>
              <a:rPr lang="ru-RU" dirty="0" smtClean="0"/>
              <a:t>Отделения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4714884"/>
            <a:ext cx="3500462" cy="114300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Нургалиева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Несип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Жаксыбаевна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Заведующая отделения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феры обслуживания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Тел 8-705-4444726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D:\06.07.19\11.12.2014\Мои документы\зав отд\2020-21\IMG-20200726-WA0003.jpg"/>
          <p:cNvPicPr/>
          <p:nvPr/>
        </p:nvPicPr>
        <p:blipFill>
          <a:blip r:embed="rId2"/>
          <a:srcRect t="19027"/>
          <a:stretch>
            <a:fillRect/>
          </a:stretch>
        </p:blipFill>
        <p:spPr bwMode="auto">
          <a:xfrm>
            <a:off x="857224" y="1500174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14810" y="4071942"/>
            <a:ext cx="4929190" cy="14287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buFontTx/>
              <a:buChar char="-"/>
              <a:defRPr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501329"/>
            <a:ext cx="43577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Подготовка учащихся на отделении ведется по следующим специальностям</a:t>
            </a: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-1403000 «Монтаж и эксплуатация внутренних, санитарно- технических устройств, вентиляции и инженерных систем  (по видам)»:</a:t>
            </a:r>
          </a:p>
          <a:p>
            <a:pPr lvl="0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-0508000 «Организация питания»:</a:t>
            </a:r>
          </a:p>
          <a:p>
            <a:pPr lvl="0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1114000 «Сварочное дело (по видам)» </a:t>
            </a:r>
          </a:p>
          <a:p>
            <a:pPr lvl="0">
              <a:buFontTx/>
              <a:buChar char="-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-1402000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«Техническая эксплуатация дорожно-строительных машин (по видам)»: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4714884"/>
            <a:ext cx="3500462" cy="114300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Аубакирова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Маратовна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Заведующая транспортного отделения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Тел 8-776-2383737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500174"/>
            <a:ext cx="4286280" cy="2801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Подготовка учащихся на отделении ведется по следующим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специальностям</a:t>
            </a: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1201000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"Техническое обслуживание, ремонт и эксплуатация автомобильного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транспорта</a:t>
            </a:r>
          </a:p>
          <a:p>
            <a:pPr algn="ctr">
              <a:spcBef>
                <a:spcPct val="0"/>
              </a:spcBef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-1108000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«Эксплуатация,  ремонт   и техническое обслуживание подвижного состава железных дорог» (по видам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06.07.19\11.12.2014\Мои документы\зав отд\2020-21\IMG-20200726-WA0002.jpg"/>
          <p:cNvPicPr/>
          <p:nvPr/>
        </p:nvPicPr>
        <p:blipFill>
          <a:blip r:embed="rId2"/>
          <a:srcRect l="40941" t="36093" r="24324" b="44430"/>
          <a:stretch>
            <a:fillRect/>
          </a:stretch>
        </p:blipFill>
        <p:spPr bwMode="auto">
          <a:xfrm>
            <a:off x="1071538" y="857232"/>
            <a:ext cx="271464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4714884"/>
            <a:ext cx="4000528" cy="1214446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Альгожина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Жанар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Абдыгамитовна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Заведующая отделения электроснабжения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Тел 8-705-2090607</a:t>
            </a:r>
            <a:endParaRPr kumimoji="0" lang="ru-RU" sz="15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500174"/>
            <a:ext cx="428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Подготовка учащихся на отделении ведется по следующим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специальностям</a:t>
            </a: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1303000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"Автоматика, телемеханика и управление движением на железнодорожном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транспорте</a:t>
            </a: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0911000 «Техническая эксплуатация, обслуживание и ремонт электрического  и электромеханического оборудования» (по видам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0902000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Электроснабжение" (по отраслям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Char char="-"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06.07.19\11.12.2014\Мои документы\зав отд\2020-21\IMG-20200726-WA0000.jpg"/>
          <p:cNvPicPr/>
          <p:nvPr/>
        </p:nvPicPr>
        <p:blipFill>
          <a:blip r:embed="rId2"/>
          <a:srcRect l="49586" t="32418" r="30332" b="50010"/>
          <a:stretch>
            <a:fillRect/>
          </a:stretch>
        </p:blipFill>
        <p:spPr bwMode="auto">
          <a:xfrm>
            <a:off x="1142976" y="1142984"/>
            <a:ext cx="25717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4714884"/>
            <a:ext cx="4000528" cy="1214446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Сулейменова </a:t>
            </a:r>
            <a:r>
              <a:rPr lang="ru-RU" sz="2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Толкын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Болатовна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Заведующая </a:t>
            </a:r>
            <a:r>
              <a:rPr lang="ru-RU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горно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- строительным электроснабжения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Тел 8-7705-4570077</a:t>
            </a:r>
            <a:endParaRPr kumimoji="0" lang="ru-RU" sz="15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928670"/>
            <a:ext cx="4286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Подготовка учащихся на отделении ведется по следующим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специальностям</a:t>
            </a: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1409000 Строительство железных дорог, путь и путевое хозяйство</a:t>
            </a: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1203000 "Организация перевозок и управление движением на железнодорожном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транспорте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0706000 "Открытая разработка месторождений полезных ископаемых":</a:t>
            </a:r>
          </a:p>
          <a:p>
            <a:pPr algn="just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1401000 "Строительство и эксплуатация зданий и сооружений":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0707000 " Техническое обслуживание и ремонт горного электромеханического оборудования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Администратор\Мои документы\Downloads\IMG-20200726-WA0004.jpg"/>
          <p:cNvPicPr/>
          <p:nvPr/>
        </p:nvPicPr>
        <p:blipFill>
          <a:blip r:embed="rId2"/>
          <a:srcRect l="8559" t="7743" r="16199" b="9815"/>
          <a:stretch>
            <a:fillRect/>
          </a:stretch>
        </p:blipFill>
        <p:spPr bwMode="auto">
          <a:xfrm>
            <a:off x="1142976" y="785794"/>
            <a:ext cx="24288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14554"/>
            <a:ext cx="7246588" cy="423878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2"/>
            <a:ext cx="3646705" cy="1071570"/>
          </a:xfrm>
          <a:prstGeom prst="rect">
            <a:avLst/>
          </a:prstGeom>
        </p:spPr>
      </p:pic>
      <p:pic>
        <p:nvPicPr>
          <p:cNvPr id="7" name="Picture 3" descr="\\HyperV19\uf$\ALLUSERS\Ахмедова\сайт.jpg"/>
          <p:cNvPicPr>
            <a:picLocks noChangeAspect="1" noChangeArrowheads="1"/>
          </p:cNvPicPr>
          <p:nvPr/>
        </p:nvPicPr>
        <p:blipFill>
          <a:blip r:embed="rId3" cstate="print"/>
          <a:srcRect l="8776" r="11987"/>
          <a:stretch>
            <a:fillRect/>
          </a:stretch>
        </p:blipFill>
        <p:spPr bwMode="auto">
          <a:xfrm>
            <a:off x="4357686" y="0"/>
            <a:ext cx="2285984" cy="1622028"/>
          </a:xfrm>
          <a:prstGeom prst="rect">
            <a:avLst/>
          </a:prstGeom>
          <a:noFill/>
        </p:spPr>
      </p:pic>
      <p:pic>
        <p:nvPicPr>
          <p:cNvPr id="8" name="Picture 4" descr="\\HyperV19\uf$\ALLUSERS\Ахмедова\IMG-20200320-WA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42852"/>
            <a:ext cx="1500198" cy="2667018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5720" y="1571612"/>
            <a:ext cx="885828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kk-KZ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С целью информационной поддержки учебно-воспитательного процесса, обеспечения открытости и доступности информации </a:t>
            </a:r>
          </a:p>
          <a:p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колледж размещает полную объективную информацию на </a:t>
            </a:r>
          </a:p>
          <a:p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Официальном сайте ekb-pk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: сайт функционирует на двух языках, состоит  из следующих разделов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Официальное   наименование   колледжа и   его   реквизиты,   дата   основания колледжа (адрес, телефоны, адрес электронной почты),Учебно-методическую, воспитательную работу, Учебно-производственную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работу;Работу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социально-психологической службы;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Нормативно-правовые документы;  Деятельность попечительского совета;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Информацию об специальностях;   Расписание;   Новости. У посетителей сайта есть возможность комментирования,  на все вопросы оперативно реагирует администрация колледжа.</a:t>
            </a:r>
          </a:p>
          <a:p>
            <a:pPr lvl="0" fontAlgn="base"/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поддержки обучающихся классными руководителями групп созданы чаты для общения в социальных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сетях.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более  500  подписчиков. 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buClrTx/>
              <a:buSzTx/>
              <a:buFontTx/>
              <a:buNone/>
              <a:tabLst/>
            </a:pP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социальных сетях размещаются фотоматериалы о проведенных мероприятиях в колледже.</a:t>
            </a:r>
          </a:p>
        </p:txBody>
      </p:sp>
    </p:spTree>
    <p:extLst>
      <p:ext uri="{BB962C8B-B14F-4D97-AF65-F5344CB8AC3E}">
        <p14:creationId xmlns="" xmlns:p14="http://schemas.microsoft.com/office/powerpoint/2010/main" val="1280993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normAutofit fontScale="55000" lnSpcReduction="20000"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solidFill>
                  <a:schemeClr val="tx1"/>
                </a:solidFill>
              </a:rPr>
              <a:t>В </a:t>
            </a:r>
            <a:r>
              <a:rPr lang="kk-KZ" sz="3200" dirty="0" smtClean="0">
                <a:solidFill>
                  <a:schemeClr val="tx1"/>
                </a:solidFill>
              </a:rPr>
              <a:t>течение последних трех лет обучающиеся участвуют в</a:t>
            </a:r>
          </a:p>
          <a:p>
            <a:pPr algn="ctr"/>
            <a:r>
              <a:rPr lang="kk-KZ" sz="3200" dirty="0" smtClean="0">
                <a:solidFill>
                  <a:schemeClr val="tx1"/>
                </a:solidFill>
              </a:rPr>
              <a:t> региональном конкурсе </a:t>
            </a:r>
            <a:r>
              <a:rPr lang="ru-RU" sz="3200" dirty="0" err="1" smtClean="0">
                <a:solidFill>
                  <a:schemeClr val="tx1"/>
                </a:solidFill>
              </a:rPr>
              <a:t>WorldSkills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2" name="Рисунок 11" descr="C:\Users\User\Desktop\Конкурс 2019 г Павлодар\IMG-20190411-WA0029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7663" t="9592" r="26030" b="11751"/>
          <a:stretch>
            <a:fillRect/>
          </a:stretch>
        </p:blipFill>
        <p:spPr bwMode="auto">
          <a:xfrm>
            <a:off x="3643306" y="1428736"/>
            <a:ext cx="3590213" cy="2263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User\Desktop\План самообразования 2018-19\05-06-2019_07-30-31 (1)\IMG-20190412-WA0007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2779245" cy="291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User\Desktop\План самообразования 2018-19\Сертификаты конкурс 2019\Андросюк Елизавета Конкурс 2019 001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811" y="0"/>
            <a:ext cx="1321189" cy="144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Назырбагин Руслан Кокурс 2019 001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9505" t="3828" r="4753" b="3543"/>
          <a:stretch>
            <a:fillRect/>
          </a:stretch>
        </p:blipFill>
        <p:spPr bwMode="auto">
          <a:xfrm>
            <a:off x="7500958" y="1071546"/>
            <a:ext cx="1341390" cy="241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F:\scan3113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65802" y="5214950"/>
            <a:ext cx="1278198" cy="1408989"/>
          </a:xfrm>
          <a:prstGeom prst="rect">
            <a:avLst/>
          </a:prstGeom>
          <a:noFill/>
          <a:extLst>
            <a:ext uri="{909E8E84-426E-40DD-AFC4-6F175D3DCCD1}">
              <a14:hiddenFill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C:\Users\User\Desktop\План самообразования 2018-19\Сертификаты конкурс 2019\Павлов Глеб Конкурс 2019 001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0958" y="3643314"/>
            <a:ext cx="1302508" cy="14259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357158" y="3929066"/>
            <a:ext cx="700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Павлов Глеб (группа СЭЗ-18/9) в региональном чемпионате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Pavlodar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-2019» по компетенции «Сухая штукатурка и штукатурные работы» занял 2 место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рук.Шабданова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М.С.) 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Андросюк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Елизавета (гр.СЭЗ-18/9) в региональном чемпионате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Pavlodar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-2019» по компетенции «Малярные и декоративные работы» - 3 место.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Саматов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Ерасыл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(группа СЭЗ-18/9) в региональном чемпионате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Pavlodar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-2019» по компетенции «Сухая штукатурка и штукатурные работы» занял 3 место</a:t>
            </a:r>
            <a:r>
              <a:rPr lang="ru-RU" sz="1200" dirty="0" smtClean="0"/>
              <a:t> </a:t>
            </a:r>
            <a:r>
              <a:rPr lang="ru-RU" sz="1200" dirty="0" err="1" smtClean="0"/>
              <a:t>Кимаш</a:t>
            </a:r>
            <a:r>
              <a:rPr lang="ru-RU" sz="1200" dirty="0" smtClean="0"/>
              <a:t> Алексей в региональном чемпионате «</a:t>
            </a:r>
            <a:r>
              <a:rPr lang="ru-RU" sz="1200" dirty="0" err="1" smtClean="0"/>
              <a:t>WorldSkills</a:t>
            </a:r>
            <a:r>
              <a:rPr lang="en-US" sz="1200" dirty="0" smtClean="0"/>
              <a:t>Pavlodar</a:t>
            </a:r>
            <a:r>
              <a:rPr lang="ru-RU" sz="1200" dirty="0" smtClean="0"/>
              <a:t>-2018» по компетенции «Сухая штукатурка и штукатурные работы» занял 2 место ( </a:t>
            </a:r>
            <a:r>
              <a:rPr lang="ru-RU" sz="1200" dirty="0" err="1" smtClean="0"/>
              <a:t>рук.Шакаров</a:t>
            </a:r>
            <a:r>
              <a:rPr lang="ru-RU" sz="1200" dirty="0" smtClean="0"/>
              <a:t> Н.Т.)</a:t>
            </a:r>
          </a:p>
          <a:p>
            <a:r>
              <a:rPr lang="ru-RU" sz="1200" dirty="0" smtClean="0"/>
              <a:t>Сафаров </a:t>
            </a:r>
            <a:r>
              <a:rPr lang="ru-RU" sz="1200" dirty="0" err="1" smtClean="0"/>
              <a:t>Фархад</a:t>
            </a:r>
            <a:r>
              <a:rPr lang="ru-RU" sz="1200" dirty="0" smtClean="0"/>
              <a:t>(гр.СЭЗ-16/11) в региональном чемпионате «</a:t>
            </a:r>
            <a:r>
              <a:rPr lang="ru-RU" sz="1200" dirty="0" err="1" smtClean="0"/>
              <a:t>WorldSkills</a:t>
            </a:r>
            <a:r>
              <a:rPr lang="en-US" sz="1200" dirty="0" smtClean="0"/>
              <a:t>Pavlodar</a:t>
            </a:r>
            <a:r>
              <a:rPr lang="ru-RU" sz="1200" dirty="0" smtClean="0"/>
              <a:t>-2017» по компетенции «Облицовка плиткой» - 1 место.</a:t>
            </a:r>
          </a:p>
          <a:p>
            <a:r>
              <a:rPr lang="ru-RU" sz="1200" dirty="0" smtClean="0"/>
              <a:t>Хадеева Любовь(гр.СЭЗ-16/11) в региональном чемпионате «</a:t>
            </a:r>
            <a:r>
              <a:rPr lang="ru-RU" sz="1200" dirty="0" err="1" smtClean="0"/>
              <a:t>WorldSkills</a:t>
            </a:r>
            <a:r>
              <a:rPr lang="en-US" sz="1200" dirty="0" smtClean="0"/>
              <a:t>Pavlodar</a:t>
            </a:r>
            <a:r>
              <a:rPr lang="ru-RU" sz="1200" dirty="0" smtClean="0"/>
              <a:t>-2017» по компетенции «Малярные и декоративные работы» - 3 место( </a:t>
            </a:r>
            <a:r>
              <a:rPr lang="ru-RU" sz="1200" dirty="0" err="1" smtClean="0"/>
              <a:t>рук.Шакаров</a:t>
            </a:r>
            <a:r>
              <a:rPr lang="ru-RU" sz="1200" dirty="0" smtClean="0"/>
              <a:t> Н.Т.)</a:t>
            </a:r>
          </a:p>
          <a:p>
            <a:r>
              <a:rPr lang="ru-RU" sz="1200" dirty="0" smtClean="0"/>
              <a:t>Сафаров </a:t>
            </a:r>
            <a:r>
              <a:rPr lang="ru-RU" sz="1200" dirty="0" err="1" smtClean="0"/>
              <a:t>Фархад</a:t>
            </a:r>
            <a:r>
              <a:rPr lang="ru-RU" sz="1200" dirty="0" smtClean="0"/>
              <a:t> - Сертификат участника Национального чемпионата «</a:t>
            </a:r>
            <a:r>
              <a:rPr lang="ru-RU" sz="1200" dirty="0" err="1" smtClean="0"/>
              <a:t>WorldSkills</a:t>
            </a:r>
            <a:r>
              <a:rPr lang="en-US" sz="1200" dirty="0" smtClean="0"/>
              <a:t>Pavlodar</a:t>
            </a:r>
            <a:r>
              <a:rPr lang="ru-RU" sz="1200" dirty="0" smtClean="0"/>
              <a:t>-2017» по квалификации  «</a:t>
            </a:r>
            <a:r>
              <a:rPr lang="ru-RU" sz="1200" dirty="0" err="1" smtClean="0"/>
              <a:t>Плиточник-облицовочник</a:t>
            </a:r>
            <a:r>
              <a:rPr lang="ru-RU" sz="1200" dirty="0" smtClean="0"/>
              <a:t>» - 5 место.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Соня\AppData\Local\Microsoft\Windows\Temporary Internet Files\Content.Word\IMG-20190606-WA0055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4772" b="2386"/>
          <a:stretch/>
        </p:blipFill>
        <p:spPr bwMode="auto">
          <a:xfrm>
            <a:off x="3786182" y="1785926"/>
            <a:ext cx="4429156" cy="3357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Содержимое 6" descr="C:\Users\User\Desktop\Конкурс 2019 г Павлодар\IMG-20190412-WA0088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12629" b="14460"/>
          <a:stretch/>
        </p:blipFill>
        <p:spPr bwMode="auto">
          <a:xfrm>
            <a:off x="1357290" y="285728"/>
            <a:ext cx="4038600" cy="2208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8" name="Рисунок 7" descr="C:\Users\User\Desktop\План самообразования 2018-19\Сертификаты конкурс 2019\Андросюк Елизавета Конкурс 2019 001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72264" y="214290"/>
            <a:ext cx="1321189" cy="144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План самообразования 2018-19\Сертификаты конкурс 2019\Бутузова Екатерина Конкурс 2019 001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7158" y="2428868"/>
            <a:ext cx="1571637" cy="16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План самообразования 2018-19\Сертификаты конкурс 2019\Саматов Ерасыл Сертификат  Конкурс2019 001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28794" y="3286124"/>
            <a:ext cx="1309189" cy="1751715"/>
          </a:xfrm>
          <a:prstGeom prst="rect">
            <a:avLst/>
          </a:prstGeom>
          <a:noFill/>
          <a:ln>
            <a:noFill/>
          </a:ln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214414" y="5357826"/>
            <a:ext cx="62865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Нургуль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региональном чемпионате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WorldSkills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Pavlodar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-2019» по компетенции «Поварское дело» заняла 3 место (16-17.04.2019 г,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рук.Кыдырмоллаева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Л.К.,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Курмашева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5072098" cy="8663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Достижения студентов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6544863"/>
              </p:ext>
            </p:extLst>
          </p:nvPr>
        </p:nvGraphicFramePr>
        <p:xfrm>
          <a:off x="357158" y="857232"/>
          <a:ext cx="4749679" cy="2195957"/>
        </p:xfrm>
        <a:graphic>
          <a:graphicData uri="http://schemas.openxmlformats.org/drawingml/2006/table">
            <a:tbl>
              <a:tblPr/>
              <a:tblGrid>
                <a:gridCol w="251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71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6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14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56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81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4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 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год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призовых мест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Международный уровень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Республиканский уровень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уровень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2019-2020 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0694" y="4500570"/>
            <a:ext cx="3104579" cy="1971484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4286256"/>
            <a:ext cx="3104578" cy="1971484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298" y="3357562"/>
            <a:ext cx="2924906" cy="1857388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4" y="1571612"/>
            <a:ext cx="2025988" cy="1798499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16" y="2500306"/>
            <a:ext cx="2062141" cy="1610802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12" y="214290"/>
            <a:ext cx="2532702" cy="1614318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51185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9"/>
          <p:cNvSpPr txBox="1">
            <a:spLocks/>
          </p:cNvSpPr>
          <p:nvPr/>
        </p:nvSpPr>
        <p:spPr>
          <a:xfrm>
            <a:off x="285720" y="714356"/>
            <a:ext cx="4517367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ИСТОРИЯ КОЛЛЕДЖА</a:t>
            </a:r>
            <a:endParaRPr lang="ru-RU" sz="3200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98744" y="947420"/>
            <a:ext cx="5335121" cy="1728545"/>
          </a:xfrm>
          <a:prstGeom prst="rect">
            <a:avLst/>
          </a:prstGeom>
          <a:noFill/>
          <a:ln w="19050"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149019"/>
            <a:ext cx="91336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июня 1956 год, года приказом № 217 был организован «Экибастузский вечерний горно-строительный техникум».</a:t>
            </a:r>
          </a:p>
          <a:p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 января 1973 года техникум передан в состав Министерства угольной промышленности СССР и стал именоваться Экибастузский горный техникум. 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декабря 1999 года постановлением Акима области колледж получил статус Коммунальное Государственное казенное предприятие «Экибастузский политехнический колледж» управления образования Павлодарской области,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акимата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Павлодарской области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предприятие на праве хозяйственного ведения «Экибастузский  политехнический колледж» Управления образования  Павлодарской области,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Павлодарской области осуществляет свою деятельность на основании Устава, утвержденного постановлением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Павлодарской области от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августа 20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№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92;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государственной перерегистрации юридического лица от 20.08.2019 года  №1110-1945-16-ГП, выданного Управлением юстиции Павлодарской области.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29955" y="2828895"/>
            <a:ext cx="184370" cy="263432"/>
          </a:xfrm>
          <a:prstGeom prst="rightArrow">
            <a:avLst/>
          </a:prstGeom>
          <a:solidFill>
            <a:srgbClr val="8FC6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29955" y="3447702"/>
            <a:ext cx="184370" cy="263432"/>
          </a:xfrm>
          <a:prstGeom prst="rightArrow">
            <a:avLst/>
          </a:prstGeom>
          <a:solidFill>
            <a:srgbClr val="8CC2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29955" y="4074890"/>
            <a:ext cx="184370" cy="263432"/>
          </a:xfrm>
          <a:prstGeom prst="rightArrow">
            <a:avLst/>
          </a:prstGeom>
          <a:solidFill>
            <a:srgbClr val="8EC4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29955" y="4978535"/>
            <a:ext cx="184370" cy="263432"/>
          </a:xfrm>
          <a:prstGeom prst="rightArrow">
            <a:avLst/>
          </a:prstGeom>
          <a:solidFill>
            <a:srgbClr val="8AC0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" descr="скан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290"/>
            <a:ext cx="3129452" cy="203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92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6512" y="857232"/>
            <a:ext cx="9107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Гордость колледжа  -  талантливые выпускники</a:t>
            </a:r>
            <a:endParaRPr lang="ru-RU" sz="3600" b="1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12" y="1571612"/>
            <a:ext cx="8453806" cy="4071966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1851636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22787"/>
            <a:ext cx="9144000" cy="725333"/>
          </a:xfrm>
          <a:prstGeom prst="rect">
            <a:avLst/>
          </a:prstGeom>
          <a:solidFill>
            <a:schemeClr val="accent1">
              <a:alpha val="9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  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Современные-книги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-17960" y="164637"/>
            <a:ext cx="9144000" cy="69259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" y="912658"/>
            <a:ext cx="2000231" cy="42244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Миссия: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интересов работодателей и социальных партнеров, учебного заведения, обучающихся и родителей для подготовки конкурентоспособных специалистов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66" y="5355781"/>
            <a:ext cx="9139635" cy="15022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среды эффективного взаимодействия и условий самореализации всех участников образовательного процесса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1785918" y="500042"/>
            <a:ext cx="4000529" cy="3285440"/>
          </a:xfrm>
          <a:prstGeom prst="stripedRightArrow">
            <a:avLst>
              <a:gd name="adj1" fmla="val 50000"/>
              <a:gd name="adj2" fmla="val 2994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направление 1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совершенствование системы управления учебным процессом, укрепление МТБ и повышение квалификации ИПР для формирования эффективной, качественной, современной образовательной системы;</a:t>
            </a: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2000232" y="2571746"/>
            <a:ext cx="4929222" cy="3929088"/>
          </a:xfrm>
          <a:prstGeom prst="stripedRightArrow">
            <a:avLst>
              <a:gd name="adj1" fmla="val 50000"/>
              <a:gd name="adj2" fmla="val 236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направление 2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учебной, научной и методической деятельности, постоянное обновление ОП в соответствии с потребностями производства для обеспечения высокого качества обучения и подготовки молодых специалистов;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5143504" y="0"/>
            <a:ext cx="3971137" cy="4714883"/>
          </a:xfrm>
          <a:prstGeom prst="stripedRightArrow">
            <a:avLst>
              <a:gd name="adj1" fmla="val 50000"/>
              <a:gd name="adj2" fmla="val 236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направление </a:t>
            </a:r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социально ориентированной молодежной политики, разработка и принятие комплекса мер, направленных на обеспечение правовых, организационных условий и гарантий для духовного, культурного, образовательного, профессионального становления и физического развития учащихся,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раскрытия их творческого потенциала.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C367FE-5A21-4516-8DB0-5DA8DD4D3F23}"/>
              </a:ext>
            </a:extLst>
          </p:cNvPr>
          <p:cNvSpPr txBox="1"/>
          <p:nvPr/>
        </p:nvSpPr>
        <p:spPr>
          <a:xfrm>
            <a:off x="7733" y="142852"/>
            <a:ext cx="9136267" cy="7407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Миссия  Стратегия   </a:t>
            </a:r>
            <a:r>
              <a:rPr lang="ru-RU" sz="36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Задача</a:t>
            </a:r>
            <a:endParaRPr lang="en-US" sz="36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57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071546"/>
            <a:ext cx="4355976" cy="4971061"/>
          </a:xfrm>
        </p:spPr>
        <p:txBody>
          <a:bodyPr>
            <a:normAutofit fontScale="90000"/>
          </a:bodyPr>
          <a:lstStyle/>
          <a:p>
            <a:r>
              <a:rPr lang="kk-KZ" sz="31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kk-KZ" sz="31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7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учебного</a:t>
            </a:r>
            <a:r>
              <a:rPr lang="en-US" sz="27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производственного корпуса</a:t>
            </a:r>
            <a:r>
              <a:rPr lang="ru-RU" sz="27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7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27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областная площадь колледжа составляет </a:t>
            </a:r>
            <a:r>
              <a:rPr lang="en-US" sz="27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2.21</a:t>
            </a:r>
            <a:r>
              <a:rPr lang="ru-RU" sz="27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га, в том числе </a:t>
            </a:r>
            <a:r>
              <a:rPr lang="ru-RU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общей площадью 6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966 </a:t>
            </a:r>
            <a:r>
              <a:rPr lang="ru-RU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70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полезной площадью 4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908</a:t>
            </a:r>
            <a:r>
              <a:rPr lang="ru-RU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70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Учебный корпус имеет </a:t>
            </a:r>
            <a:r>
              <a:rPr lang="ru-RU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типовое 4-х этажное здание</a:t>
            </a:r>
            <a:r>
              <a:rPr lang="ru-RU" sz="2700" dirty="0" smtClean="0">
                <a:ln w="0"/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7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производственный корпус имеет два этажа. </a:t>
            </a:r>
            <a:r>
              <a:rPr lang="ru-RU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Общежитие -1064,9м2. </a:t>
            </a:r>
            <a:r>
              <a:rPr lang="ru-RU" sz="27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Форма собственности КГП на ПХВ</a:t>
            </a:r>
            <a:r>
              <a:rPr lang="ru-RU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sz="18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6882541"/>
              </p:ext>
            </p:extLst>
          </p:nvPr>
        </p:nvGraphicFramePr>
        <p:xfrm>
          <a:off x="571472" y="1142984"/>
          <a:ext cx="4286280" cy="5486027"/>
        </p:xfrm>
        <a:graphic>
          <a:graphicData uri="http://schemas.openxmlformats.org/drawingml/2006/table">
            <a:tbl>
              <a:tblPr/>
              <a:tblGrid>
                <a:gridCol w="34018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4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6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кабинеты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69" marR="56869" marT="5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площадь</a:t>
                      </a:r>
                      <a:r>
                        <a:rPr lang="kk-KZ" sz="11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69" marR="56869" marT="5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директора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69" marR="56869" marT="5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69" marR="56869" marT="5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№1 Контроля качества сварочных изделий и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спецтехнологии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№7 Электрооборудования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электроснабжения горных предприятий и автоматизации производства.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№8 Горных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машин и комплексов. Технической механики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</a:tr>
              <a:tr h="23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№14 Горной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механики.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№21 Автоматических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тормозов подвижного состава.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13,7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№24 Технического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обслуживания  и ремонта автомобилей Эксплуатационных материалов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средств технологии диагностирования автомобилей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№25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Спецтехнологии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Сварки и резки металлов и пластмасс.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№201 Электропривода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электрических машин и измерений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Релейной защиты. Наладки электрооборудования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Электрических измерений и  электроматериалов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204 Станционных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систем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№209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Системы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интервального регулирования движением поездов, телемеханического контроля, устройств средств СЦБ и автоматики.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5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405 Автоматики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дискретных устройств, электросвязь.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500298" y="357166"/>
            <a:ext cx="4000528" cy="624132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kk-K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Материальная база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7182490"/>
              </p:ext>
            </p:extLst>
          </p:nvPr>
        </p:nvGraphicFramePr>
        <p:xfrm>
          <a:off x="142844" y="285728"/>
          <a:ext cx="4143404" cy="6390549"/>
        </p:xfrm>
        <a:graphic>
          <a:graphicData uri="http://schemas.openxmlformats.org/drawingml/2006/table">
            <a:tbl>
              <a:tblPr/>
              <a:tblGrid>
                <a:gridCol w="35004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98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Кабинеттер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771" marR="57771" marT="58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Жалпы ауданы 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771" marR="57771" marT="58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308 Электротехники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электроники и микропроцессорной техники.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63,9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303 Электроснабжения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 электрооборудования предприятий и гражданских зданий.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401Химии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биологии.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407 Физики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№4 Строительных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материалов и изделий. Основ расчета строительных конструкций.  Охраны труда. Основ геодезии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№5 Материаловедения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Строительных машин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оборудования.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№6 Технической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эксплуатации железных дорог и безопасности движения, основ метрологии, стандартизации и сертификации.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№11 Организации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грузовой и коммерческой работы и управления движением поездов, устройства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пути 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станций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№13 Конструкций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зданий и сооружений. Технической эксплуатации зданий. Технологии и организации строительного производства.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0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№15 Горного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дела и БВР. Инженерной геологии и гидрогеологии.  Карьерного транспорта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3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16Конструкции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тягового подвижного состава  и технологии ремонта.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67,9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0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17 Устройства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автомобиля и правил безопасности дорожного движения. Охраны труда, окружающей среды и экологии. Электрооборудования автомобилей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87,9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7182490"/>
              </p:ext>
            </p:extLst>
          </p:nvPr>
        </p:nvGraphicFramePr>
        <p:xfrm>
          <a:off x="4572000" y="214290"/>
          <a:ext cx="4348194" cy="6271977"/>
        </p:xfrm>
        <a:graphic>
          <a:graphicData uri="http://schemas.openxmlformats.org/drawingml/2006/table">
            <a:tbl>
              <a:tblPr/>
              <a:tblGrid>
                <a:gridCol w="3643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4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Кабинеттер</a:t>
                      </a:r>
                      <a:r>
                        <a:rPr lang="kk-KZ" sz="12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71" marR="57771" marT="58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Жалпы ауданы</a:t>
                      </a:r>
                      <a:r>
                        <a:rPr lang="kk-KZ" sz="12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71" marR="57771" marT="58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№19 Организация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производства предприятий питания, Основы физиологии питания, санитарии и гигиены, Организация обслуживания посетителей, Товароведение пищевых продуктов, Организация производства предприятий питания, Оборудования и Технологии.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№20 Энергетических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установок подвижного состава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41,9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209Н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ачальной военной подготовки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основ законодательства.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304 Сетей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телекоммуникаций. Интернет технологий и Web-программирования. Операционных систем и ПО. Основы объектно-ориентированного программирования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63,1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305 Математики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№307 Математического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моделирования производственных и экономических процессов и  программирования.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№311 Информационных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автоматизированных систем. Курсового и дипломного проектирования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308 Основы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рыночной экономики, Экономики предприятия, отрасли и производства. Проектно-сметного дела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309 Русского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языка и литературы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 403 Информатики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63,6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 404Электрооборудование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подстанций и сетей, охраны труда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60,7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№ 408 Первого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Президента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62,8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 410Казахского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языка 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литературы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714876" y="5214950"/>
            <a:ext cx="4429124" cy="35376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вид производственного корпуса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7182490"/>
              </p:ext>
            </p:extLst>
          </p:nvPr>
        </p:nvGraphicFramePr>
        <p:xfrm>
          <a:off x="285720" y="428604"/>
          <a:ext cx="4419632" cy="2161446"/>
        </p:xfrm>
        <a:graphic>
          <a:graphicData uri="http://schemas.openxmlformats.org/drawingml/2006/table">
            <a:tbl>
              <a:tblPr/>
              <a:tblGrid>
                <a:gridCol w="3429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3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Кабинеттер</a:t>
                      </a:r>
                      <a:r>
                        <a:rPr lang="kk-KZ" sz="1200" b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71" marR="57771" marT="58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Жалпы ауданы</a:t>
                      </a:r>
                      <a:r>
                        <a:rPr lang="kk-KZ" sz="1200" b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71" marR="57771" marT="58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№411 Истории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Казахстана, всемирной истории, обществознания, географии и социально- гуманитарных  дисциплин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№412 Иностранного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языка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414,1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№413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Конструкции путевых и строительных работ. Изыскания, проектирования, строительства железных дорог.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41,4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 414 Черчения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41,7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7182490"/>
              </p:ext>
            </p:extLst>
          </p:nvPr>
        </p:nvGraphicFramePr>
        <p:xfrm>
          <a:off x="4786314" y="1071546"/>
          <a:ext cx="4000528" cy="1701824"/>
        </p:xfrm>
        <a:graphic>
          <a:graphicData uri="http://schemas.openxmlformats.org/drawingml/2006/table">
            <a:tbl>
              <a:tblPr/>
              <a:tblGrid>
                <a:gridCol w="3226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38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4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r>
                        <a:rPr lang="kk-KZ" sz="1200" b="1" kern="12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мастерских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71" marR="57771" marT="58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Жалпы ауданы</a:t>
                      </a:r>
                      <a:r>
                        <a:rPr lang="kk-KZ" sz="1200" b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771" marR="57771" marT="58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Повара и кондитера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46,4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Слесарно-сварочная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Электросварочная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60,7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</a:tr>
              <a:tr h="318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Столярно-строительная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4283" y="3286124"/>
            <a:ext cx="4343038" cy="2660489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628" y="3000372"/>
            <a:ext cx="3755450" cy="2071702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6000768"/>
            <a:ext cx="3357586" cy="35376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Общий вид главного корпуса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527780" cy="1402251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колледже имеется библиотека, включающая в себя: читальный зал на 30 посадочных мест,(87,9 кв.м) абонемент, отдел хранения основного фонда(67,8 кв.м). Для более полного и качественного обслуживания пользователей в библиотеке установлено 10 компьютеров, подключенных к интернету</a:t>
            </a:r>
            <a:endParaRPr lang="ru-RU" sz="20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FB93-F838-47C0-BD8E-0470C97511C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30"/>
          <a:stretch>
            <a:fillRect/>
          </a:stretch>
        </p:blipFill>
        <p:spPr bwMode="auto">
          <a:xfrm>
            <a:off x="642910" y="2866825"/>
            <a:ext cx="4000528" cy="3249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3810027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71472" y="6143644"/>
            <a:ext cx="3000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Библиотека </a:t>
            </a:r>
            <a:endParaRPr lang="ru-RU" sz="1600" b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5000636"/>
            <a:ext cx="3000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Читальный зал</a:t>
            </a:r>
            <a:endParaRPr lang="ru-RU" sz="1600" b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3833</TotalTime>
  <Words>2497</Words>
  <Application>Microsoft Office PowerPoint</Application>
  <PresentationFormat>Экран (4:3)</PresentationFormat>
  <Paragraphs>620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             сайт: ekb-pk kz телефон: 7187-75-43-31  </vt:lpstr>
      <vt:lpstr>Дорогой студент колледжа! </vt:lpstr>
      <vt:lpstr>Слайд 3</vt:lpstr>
      <vt:lpstr>Слайд 4</vt:lpstr>
      <vt:lpstr>                                </vt:lpstr>
      <vt:lpstr>            Описание учебного и производственного корпуса: общая областная площадь колледжа составляет 2.21 га, в том числе общей площадью 6966 м2, полезной площадью 4908 м2. Учебный корпус имеет типовое 4-х этажное здание,  производственный корпус имеет два этажа. Общежитие -1064,9м2. Форма собственности КГП на ПХВ  </vt:lpstr>
      <vt:lpstr>Слайд 7</vt:lpstr>
      <vt:lpstr>Общий вид производственного корпуса</vt:lpstr>
      <vt:lpstr>В колледже имеется библиотека, включающая в себя: читальный зал на 30 посадочных мест,(87,9 кв.м) абонемент, отдел хранения основного фонда(67,8 кв.м). Для более полного и качественного обслуживания пользователей в библиотеке установлено 10 компьютеров, подключенных к интернету</vt:lpstr>
      <vt:lpstr>Слайд 10</vt:lpstr>
      <vt:lpstr>Слайд 11</vt:lpstr>
      <vt:lpstr>Качественный состав инженерно-педагогических работников</vt:lpstr>
      <vt:lpstr> Контингент колледжа</vt:lpstr>
      <vt:lpstr> Социальное положение студентов</vt:lpstr>
      <vt:lpstr>Кодекс чести студента Экибастузского политехнического колледжа </vt:lpstr>
      <vt:lpstr>Слайд 16</vt:lpstr>
      <vt:lpstr>Обязательно(To Do List) Здесь квесты , которые вам нужно выполнить в первую очередь :</vt:lpstr>
      <vt:lpstr>Также вы должны:</vt:lpstr>
      <vt:lpstr>Вы не должны:</vt:lpstr>
      <vt:lpstr>Администрация</vt:lpstr>
      <vt:lpstr>Отделения</vt:lpstr>
      <vt:lpstr>Слайд 22</vt:lpstr>
      <vt:lpstr>Слайд 23</vt:lpstr>
      <vt:lpstr>Слайд 24</vt:lpstr>
      <vt:lpstr> </vt:lpstr>
      <vt:lpstr>Слайд 26</vt:lpstr>
      <vt:lpstr>Слайд 27</vt:lpstr>
      <vt:lpstr>Достижения студентов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Түркістан облысы Төлеби ауданы Ленгер қаласы                        №8 колледж МКҚК</dc:title>
  <dc:creator>приемная</dc:creator>
  <cp:lastModifiedBy>Admin</cp:lastModifiedBy>
  <cp:revision>554</cp:revision>
  <cp:lastPrinted>2020-03-20T12:50:18Z</cp:lastPrinted>
  <dcterms:created xsi:type="dcterms:W3CDTF">2020-03-10T08:50:09Z</dcterms:created>
  <dcterms:modified xsi:type="dcterms:W3CDTF">2020-07-26T12:03:47Z</dcterms:modified>
</cp:coreProperties>
</file>