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15"/>
  </p:notesMasterIdLst>
  <p:sldIdLst>
    <p:sldId id="342" r:id="rId2"/>
    <p:sldId id="343" r:id="rId3"/>
    <p:sldId id="348" r:id="rId4"/>
    <p:sldId id="344" r:id="rId5"/>
    <p:sldId id="345" r:id="rId6"/>
    <p:sldId id="346" r:id="rId7"/>
    <p:sldId id="347" r:id="rId8"/>
    <p:sldId id="349" r:id="rId9"/>
    <p:sldId id="350" r:id="rId10"/>
    <p:sldId id="351" r:id="rId11"/>
    <p:sldId id="352" r:id="rId12"/>
    <p:sldId id="353" r:id="rId13"/>
    <p:sldId id="354" r:id="rId14"/>
  </p:sldIdLst>
  <p:sldSz cx="9144000" cy="6858000" type="screen4x3"/>
  <p:notesSz cx="6815138"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аулет Муталлапов" initials="ДМ" lastIdx="1" clrIdx="0">
    <p:extLst>
      <p:ext uri="{19B8F6BF-5375-455C-9EA6-DF929625EA0E}">
        <p15:presenceInfo xmlns:p15="http://schemas.microsoft.com/office/powerpoint/2012/main" xmlns="" userId="aadc938362f41f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7" autoAdjust="0"/>
    <p:restoredTop sz="94718" autoAdjust="0"/>
  </p:normalViewPr>
  <p:slideViewPr>
    <p:cSldViewPr>
      <p:cViewPr>
        <p:scale>
          <a:sx n="80" d="100"/>
          <a:sy n="80" d="100"/>
        </p:scale>
        <p:origin x="-1086"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6"/>
    </p:cViewPr>
  </p:sorterViewPr>
  <p:notesViewPr>
    <p:cSldViewPr>
      <p:cViewPr varScale="1">
        <p:scale>
          <a:sx n="69" d="100"/>
          <a:sy n="69" d="100"/>
        </p:scale>
        <p:origin x="-3318" y="-108"/>
      </p:cViewPr>
      <p:guideLst>
        <p:guide orient="horz" pos="3132"/>
        <p:guide pos="214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3226"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60335" y="0"/>
            <a:ext cx="2953226" cy="497126"/>
          </a:xfrm>
          <a:prstGeom prst="rect">
            <a:avLst/>
          </a:prstGeom>
        </p:spPr>
        <p:txBody>
          <a:bodyPr vert="horz" lIns="91440" tIns="45720" rIns="91440" bIns="45720" rtlCol="0"/>
          <a:lstStyle>
            <a:lvl1pPr algn="r">
              <a:defRPr sz="1200"/>
            </a:lvl1pPr>
          </a:lstStyle>
          <a:p>
            <a:fld id="{A9A30D7A-AD00-437A-A2E8-446629ACA314}" type="datetimeFigureOut">
              <a:rPr lang="ru-RU" smtClean="0"/>
              <a:pPr/>
              <a:t>12.08.2020</a:t>
            </a:fld>
            <a:endParaRPr lang="ru-RU"/>
          </a:p>
        </p:txBody>
      </p:sp>
      <p:sp>
        <p:nvSpPr>
          <p:cNvPr id="4" name="Образ слайда 3"/>
          <p:cNvSpPr>
            <a:spLocks noGrp="1" noRot="1" noChangeAspect="1"/>
          </p:cNvSpPr>
          <p:nvPr>
            <p:ph type="sldImg" idx="2"/>
          </p:nvPr>
        </p:nvSpPr>
        <p:spPr>
          <a:xfrm>
            <a:off x="923925" y="746125"/>
            <a:ext cx="4968875"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514" y="4722694"/>
            <a:ext cx="5452110" cy="447413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53226" cy="4971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60335" y="9443662"/>
            <a:ext cx="2953226" cy="497126"/>
          </a:xfrm>
          <a:prstGeom prst="rect">
            <a:avLst/>
          </a:prstGeom>
        </p:spPr>
        <p:txBody>
          <a:bodyPr vert="horz" lIns="91440" tIns="45720" rIns="91440" bIns="45720" rtlCol="0" anchor="b"/>
          <a:lstStyle>
            <a:lvl1pPr algn="r">
              <a:defRPr sz="1200"/>
            </a:lvl1pPr>
          </a:lstStyle>
          <a:p>
            <a:fld id="{BE46CE12-425C-43A6-8933-4F603D5851B9}" type="slidenum">
              <a:rPr lang="ru-RU" smtClean="0"/>
              <a:pPr/>
              <a:t>‹#›</a:t>
            </a:fld>
            <a:endParaRPr lang="ru-RU"/>
          </a:p>
        </p:txBody>
      </p:sp>
    </p:spTree>
    <p:extLst>
      <p:ext uri="{BB962C8B-B14F-4D97-AF65-F5344CB8AC3E}">
        <p14:creationId xmlns:p14="http://schemas.microsoft.com/office/powerpoint/2010/main" xmlns="" val="300598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9E07631F-4F3A-4B3A-BA77-77FE0AE7AD30}" type="datetime1">
              <a:rPr lang="ru-RU" smtClean="0"/>
              <a:pPr/>
              <a:t>12.08.2020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AADFB93-F838-47C0-BD8E-0470C97511C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46D0BFF0-CCC7-4ADB-8FD6-D66C8E53C7EF}" type="datetime1">
              <a:rPr lang="ru-RU" smtClean="0"/>
              <a:pPr/>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ADFB93-F838-47C0-BD8E-0470C97511C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590182A-7EDE-4FE7-ABFB-7BAF050B574A}" type="datetime1">
              <a:rPr lang="ru-RU" smtClean="0"/>
              <a:pPr/>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ADFB93-F838-47C0-BD8E-0470C97511C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1712515-ECD8-44AD-827F-94D8296A5EC1}" type="datetime1">
              <a:rPr lang="ru-RU" smtClean="0"/>
              <a:pPr/>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ADFB93-F838-47C0-BD8E-0470C97511C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F9F9D6A-7992-432A-A22D-BFF29D593CBE}" type="datetime1">
              <a:rPr lang="ru-RU" smtClean="0"/>
              <a:pPr/>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ADFB93-F838-47C0-BD8E-0470C97511C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638B1F06-A930-4F5D-B91B-126E152B8168}" type="datetime1">
              <a:rPr lang="ru-RU" smtClean="0"/>
              <a:pPr/>
              <a:t>12.08.2020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ADFB93-F838-47C0-BD8E-0470C97511C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56E23F-424D-47FD-813D-C910588C7844}" type="datetime1">
              <a:rPr lang="ru-RU" smtClean="0"/>
              <a:pPr/>
              <a:t>12.08.2020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ADFB93-F838-47C0-BD8E-0470C97511C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C0354FC3-6C4F-4B47-BA62-76CB01175B41}" type="datetime1">
              <a:rPr lang="ru-RU" smtClean="0"/>
              <a:pPr/>
              <a:t>12.08.2020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ADFB93-F838-47C0-BD8E-0470C97511C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05731E-E739-4814-84BC-72A6C5E9A7C9}" type="datetime1">
              <a:rPr lang="ru-RU" smtClean="0"/>
              <a:pPr/>
              <a:t>12.08.2020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ADFB93-F838-47C0-BD8E-0470C97511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6401EE2-9CE8-4F00-9456-CFFB15261EC5}" type="datetime1">
              <a:rPr lang="ru-RU" smtClean="0"/>
              <a:pPr/>
              <a:t>12.08.2020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ADFB93-F838-47C0-BD8E-0470C97511C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7E492A23-1515-4216-8CB8-CC666967E871}" type="datetime1">
              <a:rPr lang="ru-RU" smtClean="0"/>
              <a:pPr/>
              <a:t>12.08.2020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AADFB93-F838-47C0-BD8E-0470C97511C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EEB26C-76D4-436D-BD9E-3EA72683F657}" type="datetime1">
              <a:rPr lang="ru-RU" smtClean="0"/>
              <a:pPr/>
              <a:t>12.08.2020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ADFB93-F838-47C0-BD8E-0470C97511C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857628"/>
            <a:ext cx="8305800" cy="1928826"/>
          </a:xfrm>
        </p:spPr>
        <p:txBody>
          <a:bodyPr>
            <a:normAutofit fontScale="90000"/>
          </a:bodyPr>
          <a:lstStyle/>
          <a:p>
            <a:pPr algn="ct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t>
            </a:r>
            <a:br>
              <a:rPr lang="ru-RU" sz="27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Организация дистанционного обучения в «Экибастузском политехническом колледже»</a:t>
            </a:r>
            <a:br>
              <a:rPr lang="ru-RU" sz="36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Руководство по </a:t>
            </a:r>
            <a:r>
              <a:rPr lang="en-US" sz="3600" b="1" dirty="0" smtClean="0">
                <a:latin typeface="Times New Roman" pitchFamily="18" charset="0"/>
                <a:cs typeface="Times New Roman" pitchFamily="18" charset="0"/>
              </a:rPr>
              <a:t>MOODLE </a:t>
            </a:r>
            <a:r>
              <a:rPr lang="ru-RU" sz="3600" b="1" dirty="0" smtClean="0">
                <a:latin typeface="Times New Roman" pitchFamily="18" charset="0"/>
                <a:cs typeface="Times New Roman" pitchFamily="18" charset="0"/>
              </a:rPr>
              <a:t>для студентов</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en-US" sz="6700" dirty="0" smtClean="0">
                <a:latin typeface="Times New Roman" pitchFamily="18" charset="0"/>
                <a:cs typeface="Times New Roman" pitchFamily="18" charset="0"/>
              </a:rPr>
              <a:t> </a:t>
            </a:r>
            <a:r>
              <a:rPr lang="ru-RU" sz="2200" i="1" dirty="0">
                <a:latin typeface="Times New Roman" pitchFamily="18" charset="0"/>
                <a:cs typeface="Times New Roman" pitchFamily="18" charset="0"/>
              </a:rPr>
              <a:t/>
            </a:r>
            <a:br>
              <a:rPr lang="ru-RU" sz="2200" i="1" dirty="0">
                <a:latin typeface="Times New Roman" pitchFamily="18" charset="0"/>
                <a:cs typeface="Times New Roman" pitchFamily="18" charset="0"/>
              </a:rPr>
            </a:br>
            <a:endParaRPr lang="ru-RU" sz="2200" i="1"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8596" y="0"/>
            <a:ext cx="1488056" cy="1504521"/>
          </a:xfrm>
          <a:prstGeom prst="rect">
            <a:avLst/>
          </a:prstGeom>
        </p:spPr>
      </p:pic>
      <p:sp>
        <p:nvSpPr>
          <p:cNvPr id="5" name="Номер слайда 4"/>
          <p:cNvSpPr>
            <a:spLocks noGrp="1"/>
          </p:cNvSpPr>
          <p:nvPr>
            <p:ph type="sldNum" sz="quarter" idx="12"/>
          </p:nvPr>
        </p:nvSpPr>
        <p:spPr/>
        <p:txBody>
          <a:bodyPr/>
          <a:lstStyle/>
          <a:p>
            <a:fld id="{BAADFB93-F838-47C0-BD8E-0470C97511CA}" type="slidenum">
              <a:rPr lang="ru-RU" sz="2000" smtClean="0">
                <a:latin typeface="Times New Roman" pitchFamily="18" charset="0"/>
                <a:cs typeface="Times New Roman" pitchFamily="18" charset="0"/>
              </a:rPr>
              <a:pPr/>
              <a:t>1</a:t>
            </a:fld>
            <a:endParaRPr lang="ru-RU" sz="2000" dirty="0">
              <a:latin typeface="Times New Roman" pitchFamily="18" charset="0"/>
              <a:cs typeface="Times New Roman" pitchFamily="18" charset="0"/>
            </a:endParaRPr>
          </a:p>
        </p:txBody>
      </p:sp>
      <p:sp>
        <p:nvSpPr>
          <p:cNvPr id="7" name="Заголовок 1"/>
          <p:cNvSpPr txBox="1">
            <a:spLocks/>
          </p:cNvSpPr>
          <p:nvPr/>
        </p:nvSpPr>
        <p:spPr>
          <a:xfrm>
            <a:off x="214282" y="1643050"/>
            <a:ext cx="8458200" cy="4786346"/>
          </a:xfrm>
          <a:prstGeom prst="rect">
            <a:avLst/>
          </a:prstGeom>
        </p:spPr>
        <p:txBody>
          <a:bodyPr vert="horz" lIns="0" tIns="45720" rIns="0" bIns="0" anchor="b">
            <a:normAutofit fontScale="92500" lnSpcReduction="10000"/>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endParaRPr kumimoji="0" lang="ru-RU" sz="2200" b="0" i="1"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
        <p:nvSpPr>
          <p:cNvPr id="8" name="Заголовок 1"/>
          <p:cNvSpPr txBox="1">
            <a:spLocks/>
          </p:cNvSpPr>
          <p:nvPr/>
        </p:nvSpPr>
        <p:spPr>
          <a:xfrm>
            <a:off x="357158" y="1357298"/>
            <a:ext cx="8305800" cy="1428760"/>
          </a:xfrm>
          <a:prstGeom prst="rect">
            <a:avLst/>
          </a:prstGeom>
        </p:spPr>
        <p:txBody>
          <a:bodyPr vert="horz" lIns="0" tIns="45720" rIns="0" bIns="0" anchor="b">
            <a:normAutofit fontScale="25000" lnSpcReduction="20000"/>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50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ru-RU" sz="5000" b="1" i="0" u="none" strike="noStrike" kern="1200" cap="none" spc="0" normalizeH="0" baseline="0" noProof="0" dirty="0" smtClean="0">
                <a:ln>
                  <a:noFill/>
                </a:ln>
                <a:solidFill>
                  <a:schemeClr val="tx2"/>
                </a:solidFill>
                <a:effectLst/>
                <a:uLnTx/>
                <a:uFillTx/>
                <a:latin typeface="+mj-lt"/>
                <a:ea typeface="+mj-ea"/>
                <a:cs typeface="+mj-cs"/>
              </a:rPr>
              <a:t> </a:t>
            </a:r>
            <a:r>
              <a:rPr kumimoji="0" lang="ru-RU" sz="5000" b="0" i="0" u="none" strike="noStrike" kern="1200" cap="none" spc="0" normalizeH="0" baseline="0" noProof="0" dirty="0" smtClean="0">
                <a:ln>
                  <a:noFill/>
                </a:ln>
                <a:solidFill>
                  <a:schemeClr val="tx2"/>
                </a:solidFill>
                <a:effectLst/>
                <a:uLnTx/>
                <a:uFillTx/>
                <a:latin typeface="+mj-lt"/>
                <a:ea typeface="+mj-ea"/>
                <a:cs typeface="+mj-cs"/>
              </a:rPr>
              <a:t/>
            </a:r>
            <a:br>
              <a:rPr kumimoji="0" lang="ru-RU" sz="5000" b="0" i="0" u="none" strike="noStrike" kern="1200" cap="none" spc="0" normalizeH="0" baseline="0" noProof="0" dirty="0" smtClean="0">
                <a:ln>
                  <a:noFill/>
                </a:ln>
                <a:solidFill>
                  <a:schemeClr val="tx2"/>
                </a:solidFill>
                <a:effectLst/>
                <a:uLnTx/>
                <a:uFillTx/>
                <a:latin typeface="+mj-lt"/>
                <a:ea typeface="+mj-ea"/>
                <a:cs typeface="+mj-cs"/>
              </a:rPr>
            </a:br>
            <a:r>
              <a:rPr kumimoji="0" lang="ru-RU" sz="9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br>
              <a:rPr kumimoji="0" lang="ru-RU" sz="9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ru-RU" sz="9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КГП на ПХВ «Экибастузский политехнический колледж»</a:t>
            </a:r>
            <a:br>
              <a:rPr kumimoji="0" lang="ru-RU" sz="9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ru-RU" sz="9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Управления образования Павлодарской области, </a:t>
            </a:r>
            <a:br>
              <a:rPr kumimoji="0" lang="ru-RU" sz="9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ru-RU" sz="9600" b="0" i="0" u="none" strike="noStrike" kern="120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акимата</a:t>
            </a:r>
            <a:r>
              <a:rPr kumimoji="0" lang="ru-RU" sz="9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Павлодарской области</a:t>
            </a:r>
            <a:r>
              <a:rPr kumimoji="0" lang="ru-RU" sz="3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ru-RU" sz="3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ru-RU" sz="3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r>
              <a:rPr kumimoji="0" lang="ru-RU" sz="2200" b="0" i="1"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ru-RU" sz="2200" b="0" i="1"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endParaRPr kumimoji="0" lang="ru-RU" sz="2200" b="0" i="1"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434365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214950"/>
            <a:ext cx="8305800" cy="1143000"/>
          </a:xfrm>
        </p:spPr>
        <p:txBody>
          <a:bodyPr>
            <a:normAutofit fontScale="90000"/>
          </a:bodyPr>
          <a:lstStyle/>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Кликаете</a:t>
            </a:r>
            <a:r>
              <a:rPr lang="ru-RU" sz="2400" dirty="0" smtClean="0">
                <a:latin typeface="Times New Roman" pitchFamily="18" charset="0"/>
                <a:cs typeface="Times New Roman" pitchFamily="18" charset="0"/>
              </a:rPr>
              <a:t> на задание по предмету, открывается окно (рис.9) и нажимаете «добавить ответ на задание» (размер файла не должен превышать 2 </a:t>
            </a:r>
            <a:r>
              <a:rPr lang="ru-RU" sz="2400" dirty="0" err="1" smtClean="0">
                <a:latin typeface="Times New Roman" pitchFamily="18" charset="0"/>
                <a:cs typeface="Times New Roman" pitchFamily="18" charset="0"/>
              </a:rPr>
              <a:t>мб</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Ф</a:t>
            </a:r>
            <a:r>
              <a:rPr lang="ru-RU" sz="2400" dirty="0" smtClean="0">
                <a:latin typeface="Times New Roman" pitchFamily="18" charset="0"/>
                <a:cs typeface="Times New Roman" pitchFamily="18" charset="0"/>
              </a:rPr>
              <a:t>айл переносите в открывшиеся окно (рис.10), после отправляете </a:t>
            </a:r>
            <a:r>
              <a:rPr lang="ru-RU" sz="2400" dirty="0" smtClean="0">
                <a:latin typeface="Times New Roman" pitchFamily="18" charset="0"/>
                <a:cs typeface="Times New Roman" pitchFamily="18" charset="0"/>
              </a:rPr>
              <a:t>домашнее задание кликнув на «сохранить».</a:t>
            </a:r>
            <a:endParaRPr lang="ru-RU" sz="2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BAADFB93-F838-47C0-BD8E-0470C97511CA}" type="slidenum">
              <a:rPr lang="ru-RU" smtClean="0"/>
              <a:pPr/>
              <a:t>10</a:t>
            </a:fld>
            <a:endParaRPr lang="ru-RU"/>
          </a:p>
        </p:txBody>
      </p:sp>
      <p:pic>
        <p:nvPicPr>
          <p:cNvPr id="1027" name="Picture 3" descr="C:\Users\E.Perejnyak1\Pictures\2.png"/>
          <p:cNvPicPr>
            <a:picLocks noChangeAspect="1" noChangeArrowheads="1"/>
          </p:cNvPicPr>
          <p:nvPr/>
        </p:nvPicPr>
        <p:blipFill>
          <a:blip r:embed="rId2"/>
          <a:srcRect/>
          <a:stretch>
            <a:fillRect/>
          </a:stretch>
        </p:blipFill>
        <p:spPr bwMode="auto">
          <a:xfrm>
            <a:off x="357158" y="1214422"/>
            <a:ext cx="3927049" cy="2643206"/>
          </a:xfrm>
          <a:prstGeom prst="rect">
            <a:avLst/>
          </a:prstGeom>
          <a:noFill/>
        </p:spPr>
      </p:pic>
      <p:pic>
        <p:nvPicPr>
          <p:cNvPr id="1028" name="Picture 4" descr="C:\Users\E.Perejnyak1\Pictures\3.png"/>
          <p:cNvPicPr>
            <a:picLocks noChangeAspect="1" noChangeArrowheads="1"/>
          </p:cNvPicPr>
          <p:nvPr/>
        </p:nvPicPr>
        <p:blipFill>
          <a:blip r:embed="rId3"/>
          <a:srcRect/>
          <a:stretch>
            <a:fillRect/>
          </a:stretch>
        </p:blipFill>
        <p:spPr bwMode="auto">
          <a:xfrm>
            <a:off x="4357686" y="1142984"/>
            <a:ext cx="4429156" cy="2714644"/>
          </a:xfrm>
          <a:prstGeom prst="rect">
            <a:avLst/>
          </a:prstGeom>
          <a:noFill/>
        </p:spPr>
      </p:pic>
      <p:sp>
        <p:nvSpPr>
          <p:cNvPr id="7" name="Прямоугольник 6"/>
          <p:cNvSpPr/>
          <p:nvPr/>
        </p:nvSpPr>
        <p:spPr>
          <a:xfrm>
            <a:off x="1928794" y="3929066"/>
            <a:ext cx="630301" cy="307777"/>
          </a:xfrm>
          <a:prstGeom prst="rect">
            <a:avLst/>
          </a:prstGeom>
        </p:spPr>
        <p:txBody>
          <a:bodyPr wrap="none">
            <a:spAutoFit/>
          </a:bodyPr>
          <a:lstStyle/>
          <a:p>
            <a:r>
              <a:rPr lang="ru-RU" sz="1400" dirty="0" smtClean="0">
                <a:solidFill>
                  <a:schemeClr val="tx2"/>
                </a:solidFill>
                <a:latin typeface="Times New Roman" pitchFamily="18" charset="0"/>
                <a:cs typeface="Times New Roman" pitchFamily="18" charset="0"/>
              </a:rPr>
              <a:t>рис. </a:t>
            </a:r>
            <a:r>
              <a:rPr lang="ru-RU" sz="1400" dirty="0" smtClean="0">
                <a:solidFill>
                  <a:schemeClr val="tx2"/>
                </a:solidFill>
                <a:latin typeface="Times New Roman" pitchFamily="18" charset="0"/>
                <a:cs typeface="Times New Roman" pitchFamily="18" charset="0"/>
              </a:rPr>
              <a:t>9</a:t>
            </a:r>
            <a:endParaRPr lang="ru-RU" sz="1400" dirty="0" smtClean="0">
              <a:solidFill>
                <a:schemeClr val="tx2"/>
              </a:solidFill>
              <a:latin typeface="Times New Roman" pitchFamily="18" charset="0"/>
              <a:cs typeface="Times New Roman" pitchFamily="18" charset="0"/>
            </a:endParaRPr>
          </a:p>
        </p:txBody>
      </p:sp>
      <p:sp>
        <p:nvSpPr>
          <p:cNvPr id="8" name="Прямоугольник 7"/>
          <p:cNvSpPr/>
          <p:nvPr/>
        </p:nvSpPr>
        <p:spPr>
          <a:xfrm>
            <a:off x="6143636" y="4071942"/>
            <a:ext cx="720069" cy="307777"/>
          </a:xfrm>
          <a:prstGeom prst="rect">
            <a:avLst/>
          </a:prstGeom>
        </p:spPr>
        <p:txBody>
          <a:bodyPr wrap="none">
            <a:spAutoFit/>
          </a:bodyPr>
          <a:lstStyle/>
          <a:p>
            <a:r>
              <a:rPr lang="ru-RU" sz="1400" dirty="0" smtClean="0">
                <a:solidFill>
                  <a:schemeClr val="tx2"/>
                </a:solidFill>
                <a:latin typeface="Times New Roman" pitchFamily="18" charset="0"/>
                <a:cs typeface="Times New Roman" pitchFamily="18" charset="0"/>
              </a:rPr>
              <a:t>рис. </a:t>
            </a:r>
            <a:r>
              <a:rPr lang="ru-RU" sz="1400" dirty="0" smtClean="0">
                <a:solidFill>
                  <a:schemeClr val="tx2"/>
                </a:solidFill>
                <a:latin typeface="Times New Roman" pitchFamily="18" charset="0"/>
                <a:cs typeface="Times New Roman" pitchFamily="18" charset="0"/>
              </a:rPr>
              <a:t>10</a:t>
            </a:r>
            <a:endParaRPr lang="ru-RU" sz="1400" dirty="0" smtClean="0">
              <a:solidFill>
                <a:schemeClr val="tx2"/>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500702"/>
            <a:ext cx="8305800" cy="1143000"/>
          </a:xfrm>
        </p:spPr>
        <p:txBody>
          <a:bodyPr>
            <a:normAutofit/>
          </a:bodyPr>
          <a:lstStyle/>
          <a:p>
            <a:r>
              <a:rPr lang="ru-RU" sz="1400" dirty="0" smtClean="0">
                <a:latin typeface="Times New Roman" pitchFamily="18" charset="0"/>
                <a:cs typeface="Times New Roman" pitchFamily="18" charset="0"/>
              </a:rPr>
              <a:t>После того как преподаватель оценил ваше задание, вам приходит уведомление со ссылкой на </a:t>
            </a:r>
            <a:r>
              <a:rPr lang="ru-RU" sz="1400" dirty="0" smtClean="0">
                <a:latin typeface="Times New Roman" pitchFamily="18" charset="0"/>
                <a:cs typeface="Times New Roman" pitchFamily="18" charset="0"/>
              </a:rPr>
              <a:t>задание</a:t>
            </a:r>
            <a:r>
              <a:rPr lang="ru-RU" sz="1400" dirty="0" smtClean="0">
                <a:latin typeface="Times New Roman" pitchFamily="18" charset="0"/>
                <a:cs typeface="Times New Roman" pitchFamily="18" charset="0"/>
              </a:rPr>
              <a:t> в личном кабинете. </a:t>
            </a:r>
            <a:r>
              <a:rPr lang="ru-RU" sz="1400" dirty="0" err="1" smtClean="0">
                <a:latin typeface="Times New Roman" pitchFamily="18" charset="0"/>
                <a:cs typeface="Times New Roman" pitchFamily="18" charset="0"/>
              </a:rPr>
              <a:t>Кликаете</a:t>
            </a:r>
            <a:r>
              <a:rPr lang="ru-RU" sz="1400" dirty="0" smtClean="0">
                <a:latin typeface="Times New Roman" pitchFamily="18" charset="0"/>
                <a:cs typeface="Times New Roman" pitchFamily="18" charset="0"/>
              </a:rPr>
              <a:t> на ссылку и попадаете на страницу предоставленных ответов.  После </a:t>
            </a:r>
            <a:r>
              <a:rPr lang="ru-RU" sz="1400" dirty="0" err="1" smtClean="0">
                <a:latin typeface="Times New Roman" pitchFamily="18" charset="0"/>
                <a:cs typeface="Times New Roman" pitchFamily="18" charset="0"/>
              </a:rPr>
              <a:t>к</a:t>
            </a:r>
            <a:r>
              <a:rPr lang="ru-RU" sz="1400" dirty="0" err="1" smtClean="0">
                <a:latin typeface="Times New Roman" pitchFamily="18" charset="0"/>
                <a:cs typeface="Times New Roman" pitchFamily="18" charset="0"/>
              </a:rPr>
              <a:t>ликаете</a:t>
            </a:r>
            <a:r>
              <a:rPr lang="ru-RU" sz="1400" dirty="0" smtClean="0">
                <a:latin typeface="Times New Roman" pitchFamily="18" charset="0"/>
                <a:cs typeface="Times New Roman" pitchFamily="18" charset="0"/>
              </a:rPr>
              <a:t> на просмотр всех ответов. Открывается окно оценивания (рис.11), в котором расположено ваша оценка и комментарий к ней от преподавателя .</a:t>
            </a:r>
            <a:endParaRPr lang="ru-RU" sz="1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BAADFB93-F838-47C0-BD8E-0470C97511CA}" type="slidenum">
              <a:rPr lang="ru-RU" smtClean="0"/>
              <a:pPr/>
              <a:t>11</a:t>
            </a:fld>
            <a:endParaRPr lang="ru-RU"/>
          </a:p>
        </p:txBody>
      </p:sp>
      <p:pic>
        <p:nvPicPr>
          <p:cNvPr id="2050" name="Picture 2" descr="C:\Users\E.Perejnyak1\Pictures\4.png"/>
          <p:cNvPicPr>
            <a:picLocks noChangeAspect="1" noChangeArrowheads="1"/>
          </p:cNvPicPr>
          <p:nvPr/>
        </p:nvPicPr>
        <p:blipFill>
          <a:blip r:embed="rId2"/>
          <a:srcRect/>
          <a:stretch>
            <a:fillRect/>
          </a:stretch>
        </p:blipFill>
        <p:spPr bwMode="auto">
          <a:xfrm>
            <a:off x="500034" y="1071546"/>
            <a:ext cx="8086772" cy="4372204"/>
          </a:xfrm>
          <a:prstGeom prst="rect">
            <a:avLst/>
          </a:prstGeom>
          <a:solidFill>
            <a:srgbClr val="FF0000"/>
          </a:solidFill>
        </p:spPr>
      </p:pic>
      <p:cxnSp>
        <p:nvCxnSpPr>
          <p:cNvPr id="14" name="Прямая со стрелкой 13"/>
          <p:cNvCxnSpPr/>
          <p:nvPr/>
        </p:nvCxnSpPr>
        <p:spPr>
          <a:xfrm rot="5400000">
            <a:off x="7358082" y="2071678"/>
            <a:ext cx="1000132" cy="5715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10800000" flipV="1">
            <a:off x="4143372" y="2428868"/>
            <a:ext cx="500066" cy="3571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4071934" y="5429264"/>
            <a:ext cx="713400" cy="307777"/>
          </a:xfrm>
          <a:prstGeom prst="rect">
            <a:avLst/>
          </a:prstGeom>
        </p:spPr>
        <p:txBody>
          <a:bodyPr wrap="none">
            <a:spAutoFit/>
          </a:bodyPr>
          <a:lstStyle/>
          <a:p>
            <a:r>
              <a:rPr lang="ru-RU" sz="1400" dirty="0" smtClean="0">
                <a:solidFill>
                  <a:schemeClr val="tx2"/>
                </a:solidFill>
                <a:latin typeface="Times New Roman" pitchFamily="18" charset="0"/>
                <a:cs typeface="Times New Roman" pitchFamily="18" charset="0"/>
              </a:rPr>
              <a:t>рис. </a:t>
            </a:r>
            <a:r>
              <a:rPr lang="ru-RU" sz="1400" dirty="0" smtClean="0">
                <a:solidFill>
                  <a:schemeClr val="tx2"/>
                </a:solidFill>
                <a:latin typeface="Times New Roman" pitchFamily="18" charset="0"/>
                <a:cs typeface="Times New Roman" pitchFamily="18" charset="0"/>
              </a:rPr>
              <a:t>11</a:t>
            </a:r>
            <a:endParaRPr lang="ru-RU" sz="1400" dirty="0" smtClean="0">
              <a:solidFill>
                <a:schemeClr val="tx2"/>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72074"/>
            <a:ext cx="8305800" cy="1143000"/>
          </a:xfrm>
        </p:spPr>
        <p:txBody>
          <a:bodyPr>
            <a:normAutofit/>
          </a:bodyPr>
          <a:lstStyle/>
          <a:p>
            <a:r>
              <a:rPr lang="ru-RU" sz="2400" dirty="0" smtClean="0"/>
              <a:t>Для просмотра журнала оценок, на странице курса, </a:t>
            </a:r>
            <a:r>
              <a:rPr lang="ru-RU" sz="2400" dirty="0" err="1" smtClean="0"/>
              <a:t>кликаете</a:t>
            </a:r>
            <a:r>
              <a:rPr lang="ru-RU" sz="2400" dirty="0" smtClean="0"/>
              <a:t> на «оценки»(рис. 12).  </a:t>
            </a:r>
            <a:endParaRPr lang="ru-RU" sz="2400" dirty="0"/>
          </a:p>
        </p:txBody>
      </p:sp>
      <p:sp>
        <p:nvSpPr>
          <p:cNvPr id="3" name="Номер слайда 2"/>
          <p:cNvSpPr>
            <a:spLocks noGrp="1"/>
          </p:cNvSpPr>
          <p:nvPr>
            <p:ph type="sldNum" sz="quarter" idx="12"/>
          </p:nvPr>
        </p:nvSpPr>
        <p:spPr/>
        <p:txBody>
          <a:bodyPr/>
          <a:lstStyle/>
          <a:p>
            <a:fld id="{BAADFB93-F838-47C0-BD8E-0470C97511CA}" type="slidenum">
              <a:rPr lang="ru-RU" smtClean="0"/>
              <a:pPr/>
              <a:t>12</a:t>
            </a:fld>
            <a:endParaRPr lang="ru-RU" dirty="0"/>
          </a:p>
        </p:txBody>
      </p:sp>
      <p:sp>
        <p:nvSpPr>
          <p:cNvPr id="5" name="Прямоугольник 4"/>
          <p:cNvSpPr/>
          <p:nvPr/>
        </p:nvSpPr>
        <p:spPr>
          <a:xfrm>
            <a:off x="3786182" y="5072074"/>
            <a:ext cx="720069" cy="307777"/>
          </a:xfrm>
          <a:prstGeom prst="rect">
            <a:avLst/>
          </a:prstGeom>
        </p:spPr>
        <p:txBody>
          <a:bodyPr wrap="none">
            <a:spAutoFit/>
          </a:bodyPr>
          <a:lstStyle/>
          <a:p>
            <a:r>
              <a:rPr lang="ru-RU" sz="1400" dirty="0" smtClean="0">
                <a:solidFill>
                  <a:schemeClr val="tx2"/>
                </a:solidFill>
                <a:latin typeface="Times New Roman" pitchFamily="18" charset="0"/>
                <a:cs typeface="Times New Roman" pitchFamily="18" charset="0"/>
              </a:rPr>
              <a:t>рис. 12</a:t>
            </a:r>
            <a:endParaRPr lang="ru-RU" sz="1400" dirty="0" smtClean="0">
              <a:solidFill>
                <a:schemeClr val="tx2"/>
              </a:solidFill>
              <a:latin typeface="Times New Roman" pitchFamily="18" charset="0"/>
              <a:cs typeface="Times New Roman" pitchFamily="18" charset="0"/>
            </a:endParaRPr>
          </a:p>
        </p:txBody>
      </p:sp>
      <p:pic>
        <p:nvPicPr>
          <p:cNvPr id="3075" name="Picture 3" descr="C:\Users\E.Perejnyak1\Pictures\7.png"/>
          <p:cNvPicPr>
            <a:picLocks noChangeAspect="1" noChangeArrowheads="1"/>
          </p:cNvPicPr>
          <p:nvPr/>
        </p:nvPicPr>
        <p:blipFill>
          <a:blip r:embed="rId2"/>
          <a:srcRect/>
          <a:stretch>
            <a:fillRect/>
          </a:stretch>
        </p:blipFill>
        <p:spPr bwMode="auto">
          <a:xfrm>
            <a:off x="500034" y="790348"/>
            <a:ext cx="7929618" cy="4217575"/>
          </a:xfrm>
          <a:prstGeom prst="rect">
            <a:avLst/>
          </a:prstGeom>
          <a:noFill/>
        </p:spPr>
      </p:pic>
      <p:cxnSp>
        <p:nvCxnSpPr>
          <p:cNvPr id="8" name="Прямая со стрелкой 7"/>
          <p:cNvCxnSpPr/>
          <p:nvPr/>
        </p:nvCxnSpPr>
        <p:spPr>
          <a:xfrm rot="10800000" flipV="1">
            <a:off x="1285852" y="1285860"/>
            <a:ext cx="785818" cy="6429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636"/>
            <a:ext cx="8305800" cy="1143000"/>
          </a:xfrm>
        </p:spPr>
        <p:txBody>
          <a:bodyPr>
            <a:normAutofit/>
          </a:bodyPr>
          <a:lstStyle/>
          <a:p>
            <a:r>
              <a:rPr lang="ru-RU" sz="2400" dirty="0" smtClean="0">
                <a:latin typeface="Times New Roman" pitchFamily="18" charset="0"/>
                <a:cs typeface="Times New Roman" pitchFamily="18" charset="0"/>
              </a:rPr>
              <a:t>Открывается журнал оценок (рис.13).</a:t>
            </a:r>
            <a:endParaRPr lang="ru-RU" sz="2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BAADFB93-F838-47C0-BD8E-0470C97511CA}" type="slidenum">
              <a:rPr lang="ru-RU" smtClean="0"/>
              <a:pPr/>
              <a:t>13</a:t>
            </a:fld>
            <a:endParaRPr lang="ru-RU"/>
          </a:p>
        </p:txBody>
      </p:sp>
      <p:pic>
        <p:nvPicPr>
          <p:cNvPr id="4098" name="Picture 2" descr="C:\Users\E.Perejnyak1\Pictures\5.png"/>
          <p:cNvPicPr>
            <a:picLocks noChangeAspect="1" noChangeArrowheads="1"/>
          </p:cNvPicPr>
          <p:nvPr/>
        </p:nvPicPr>
        <p:blipFill>
          <a:blip r:embed="rId2"/>
          <a:srcRect/>
          <a:stretch>
            <a:fillRect/>
          </a:stretch>
        </p:blipFill>
        <p:spPr bwMode="auto">
          <a:xfrm>
            <a:off x="357158" y="928670"/>
            <a:ext cx="8301569" cy="4057645"/>
          </a:xfrm>
          <a:prstGeom prst="rect">
            <a:avLst/>
          </a:prstGeom>
          <a:noFill/>
        </p:spPr>
      </p:pic>
      <p:sp>
        <p:nvSpPr>
          <p:cNvPr id="6" name="Прямоугольник 5"/>
          <p:cNvSpPr/>
          <p:nvPr/>
        </p:nvSpPr>
        <p:spPr>
          <a:xfrm>
            <a:off x="3786182" y="5214950"/>
            <a:ext cx="720069" cy="307777"/>
          </a:xfrm>
          <a:prstGeom prst="rect">
            <a:avLst/>
          </a:prstGeom>
        </p:spPr>
        <p:txBody>
          <a:bodyPr wrap="none">
            <a:spAutoFit/>
          </a:bodyPr>
          <a:lstStyle/>
          <a:p>
            <a:r>
              <a:rPr lang="ru-RU" sz="1400" dirty="0" smtClean="0">
                <a:solidFill>
                  <a:schemeClr val="tx2"/>
                </a:solidFill>
                <a:latin typeface="Times New Roman" pitchFamily="18" charset="0"/>
                <a:cs typeface="Times New Roman" pitchFamily="18" charset="0"/>
              </a:rPr>
              <a:t>рис. </a:t>
            </a:r>
            <a:r>
              <a:rPr lang="ru-RU" sz="1400" dirty="0" smtClean="0">
                <a:solidFill>
                  <a:schemeClr val="tx2"/>
                </a:solidFill>
                <a:latin typeface="Times New Roman" pitchFamily="18" charset="0"/>
                <a:cs typeface="Times New Roman" pitchFamily="18" charset="0"/>
              </a:rPr>
              <a:t>13</a:t>
            </a:r>
            <a:endParaRPr lang="ru-RU" sz="1400" dirty="0" smtClean="0">
              <a:solidFill>
                <a:schemeClr val="tx2"/>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AADFB93-F838-47C0-BD8E-0470C97511CA}" type="slidenum">
              <a:rPr lang="ru-RU" smtClean="0"/>
              <a:pPr/>
              <a:t>2</a:t>
            </a:fld>
            <a:endParaRPr lang="ru-RU"/>
          </a:p>
        </p:txBody>
      </p:sp>
      <p:pic>
        <p:nvPicPr>
          <p:cNvPr id="20482" name="Picture 2"/>
          <p:cNvPicPr>
            <a:picLocks noChangeAspect="1" noChangeArrowheads="1"/>
          </p:cNvPicPr>
          <p:nvPr/>
        </p:nvPicPr>
        <p:blipFill>
          <a:blip r:embed="rId2"/>
          <a:srcRect l="17578" r="23828" b="19922"/>
          <a:stretch>
            <a:fillRect/>
          </a:stretch>
        </p:blipFill>
        <p:spPr bwMode="auto">
          <a:xfrm>
            <a:off x="0" y="642917"/>
            <a:ext cx="5143504" cy="5272071"/>
          </a:xfrm>
          <a:prstGeom prst="rect">
            <a:avLst/>
          </a:prstGeom>
          <a:noFill/>
          <a:ln w="9525">
            <a:noFill/>
            <a:miter lim="800000"/>
            <a:headEnd/>
            <a:tailEnd/>
          </a:ln>
          <a:effectLst/>
        </p:spPr>
      </p:pic>
      <p:sp>
        <p:nvSpPr>
          <p:cNvPr id="6" name="Заголовок 1"/>
          <p:cNvSpPr>
            <a:spLocks noGrp="1"/>
          </p:cNvSpPr>
          <p:nvPr>
            <p:ph type="title"/>
          </p:nvPr>
        </p:nvSpPr>
        <p:spPr>
          <a:xfrm>
            <a:off x="5286380" y="1214422"/>
            <a:ext cx="3571900" cy="4071966"/>
          </a:xfrm>
        </p:spPr>
        <p:txBody>
          <a:bodyPr>
            <a:normAutofit fontScale="90000"/>
          </a:bodyPr>
          <a:lstStyle/>
          <a:p>
            <a:pPr algn="just"/>
            <a:r>
              <a:rPr lang="ru-RU" sz="2400" dirty="0" smtClean="0">
                <a:latin typeface="Times New Roman" pitchFamily="18" charset="0"/>
                <a:cs typeface="Times New Roman" pitchFamily="18" charset="0"/>
              </a:rPr>
              <a:t>Работа с системой начинается </a:t>
            </a:r>
            <a:r>
              <a:rPr lang="ru-RU" sz="2400" dirty="0" smtClean="0">
                <a:latin typeface="Times New Roman" pitchFamily="18" charset="0"/>
                <a:cs typeface="Times New Roman" pitchFamily="18" charset="0"/>
              </a:rPr>
              <a:t>с инициализации (рис 1). </a:t>
            </a:r>
            <a:r>
              <a:rPr lang="ru-RU" sz="2400" dirty="0" smtClean="0">
                <a:latin typeface="Times New Roman" pitchFamily="18" charset="0"/>
                <a:cs typeface="Times New Roman" pitchFamily="18" charset="0"/>
              </a:rPr>
              <a:t>Вызов диалога «Вход в систему ДО» осуществляется и с помощью ссылки «Вход», расположенной в строке «Вы не прошли идентификацию (Вход)», расположенную в верхнем правом углу окна.</a:t>
            </a:r>
            <a:endParaRPr lang="ru-RU" sz="2400" dirty="0">
              <a:latin typeface="Times New Roman" pitchFamily="18" charset="0"/>
              <a:cs typeface="Times New Roman" pitchFamily="18" charset="0"/>
            </a:endParaRPr>
          </a:p>
        </p:txBody>
      </p:sp>
      <p:sp>
        <p:nvSpPr>
          <p:cNvPr id="5" name="TextBox 4"/>
          <p:cNvSpPr txBox="1"/>
          <p:nvPr/>
        </p:nvSpPr>
        <p:spPr>
          <a:xfrm>
            <a:off x="2357422" y="6072206"/>
            <a:ext cx="630301" cy="307777"/>
          </a:xfrm>
          <a:prstGeom prst="rect">
            <a:avLst/>
          </a:prstGeom>
          <a:noFill/>
        </p:spPr>
        <p:txBody>
          <a:bodyPr wrap="none" rtlCol="0">
            <a:spAutoFit/>
          </a:bodyPr>
          <a:lstStyle/>
          <a:p>
            <a:r>
              <a:rPr lang="ru-RU" sz="1400" dirty="0" smtClean="0">
                <a:solidFill>
                  <a:schemeClr val="tx2"/>
                </a:solidFill>
                <a:latin typeface="Times New Roman" pitchFamily="18" charset="0"/>
                <a:cs typeface="Times New Roman" pitchFamily="18" charset="0"/>
              </a:rPr>
              <a:t>рис.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6314" y="0"/>
            <a:ext cx="4143404" cy="6429396"/>
          </a:xfrm>
        </p:spPr>
        <p:txBody>
          <a:bodyPr>
            <a:normAutofit/>
          </a:bodyPr>
          <a:lstStyle/>
          <a:p>
            <a:r>
              <a:rPr lang="ru-RU" sz="1000" dirty="0" smtClean="0">
                <a:latin typeface="Times New Roman" pitchFamily="18" charset="0"/>
                <a:cs typeface="Times New Roman" pitchFamily="18" charset="0"/>
              </a:rPr>
              <a:t>Вы можете отредактировать Ваш </a:t>
            </a:r>
            <a:r>
              <a:rPr lang="ru-RU" sz="1000" dirty="0" smtClean="0">
                <a:latin typeface="Times New Roman" pitchFamily="18" charset="0"/>
                <a:cs typeface="Times New Roman" pitchFamily="18" charset="0"/>
              </a:rPr>
              <a:t>профиль (рис.2). </a:t>
            </a:r>
            <a:r>
              <a:rPr lang="ru-RU" sz="1000" dirty="0" smtClean="0">
                <a:latin typeface="Times New Roman" pitchFamily="18" charset="0"/>
                <a:cs typeface="Times New Roman" pitchFamily="18" charset="0"/>
              </a:rPr>
              <a:t>Чтобы редактировать вашу персональную информацию, в блоке «Настройки» нажмите на вкладку «Редактировать </a:t>
            </a:r>
            <a:r>
              <a:rPr lang="ru-RU" sz="1000" dirty="0" err="1" smtClean="0">
                <a:latin typeface="Times New Roman" pitchFamily="18" charset="0"/>
                <a:cs typeface="Times New Roman" pitchFamily="18" charset="0"/>
              </a:rPr>
              <a:t>информцию</a:t>
            </a:r>
            <a:r>
              <a:rPr lang="ru-RU" sz="1000" dirty="0" smtClean="0">
                <a:latin typeface="Times New Roman" pitchFamily="18" charset="0"/>
                <a:cs typeface="Times New Roman" pitchFamily="18" charset="0"/>
              </a:rPr>
              <a:t>». Откроется одноименная форма. </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 Описание некоторых полей: </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Показывать </a:t>
            </a:r>
            <a:r>
              <a:rPr lang="ru-RU" sz="1000" dirty="0" err="1" smtClean="0">
                <a:latin typeface="Times New Roman" pitchFamily="18" charset="0"/>
                <a:cs typeface="Times New Roman" pitchFamily="18" charset="0"/>
              </a:rPr>
              <a:t>e-mail</a:t>
            </a:r>
            <a:r>
              <a:rPr lang="ru-RU" sz="1000" dirty="0" smtClean="0">
                <a:latin typeface="Times New Roman" pitchFamily="18" charset="0"/>
                <a:cs typeface="Times New Roman" pitchFamily="18" charset="0"/>
              </a:rPr>
              <a:t>. Данный параметр определяет, могут ли другие пользователи видеть адрес Вашей электронной почты. Вы можете установить так, чтобы все пользователи (включая гостей) могли видеть Ваш адрес, или так, чтобы только однокурсники могли его видеть. Можно полностью отключить отображение Вашего электронного адреса. </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Описание. Здесь Вы можете кратко рассказать о себе. </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Фотография. Если Вы хотите, чтобы Ваша фотография отображалась в профиле, а также в некоторых разделах (форуме), здесь Вы можете загрузить изображение с Вашим фото. Чтобы сделать это, нажмите на кнопку "Обзор", найдите файл с фотографией в формате JPEG и щелкните по кнопке "Открыть". Затем нажмите на кнопку "Сохранить" в самом конце формы и система внесет изменения в Ваш профиль. Желательно, чтобы фотография была размером 100x100 пикселей, иначе система сама выполнить обрезку изображения до нужных размеров. </a:t>
            </a:r>
            <a:r>
              <a:rPr lang="ru-RU" sz="1000" i="1" dirty="0" smtClean="0">
                <a:latin typeface="Times New Roman" pitchFamily="18" charset="0"/>
                <a:cs typeface="Times New Roman" pitchFamily="18" charset="0"/>
              </a:rPr>
              <a:t/>
            </a:r>
            <a:br>
              <a:rPr lang="ru-RU" sz="1000" i="1" dirty="0" smtClean="0">
                <a:latin typeface="Times New Roman" pitchFamily="18" charset="0"/>
                <a:cs typeface="Times New Roman" pitchFamily="18" charset="0"/>
              </a:rPr>
            </a:br>
            <a:r>
              <a:rPr lang="ru-RU" sz="1000" b="1" dirty="0" smtClean="0">
                <a:latin typeface="Times New Roman" pitchFamily="18" charset="0"/>
                <a:cs typeface="Times New Roman" pitchFamily="18" charset="0"/>
              </a:rPr>
              <a:t>Краткий обзор блоков электронного курса </a:t>
            </a:r>
            <a:br>
              <a:rPr lang="ru-RU" sz="1000" b="1" dirty="0" smtClean="0">
                <a:latin typeface="Times New Roman" pitchFamily="18" charset="0"/>
                <a:cs typeface="Times New Roman" pitchFamily="18" charset="0"/>
              </a:rPr>
            </a:br>
            <a:r>
              <a:rPr lang="ru-RU" sz="1000" b="1" dirty="0" smtClean="0">
                <a:latin typeface="Times New Roman" pitchFamily="18" charset="0"/>
                <a:cs typeface="Times New Roman" pitchFamily="18" charset="0"/>
              </a:rPr>
              <a:t>Блок «Настройки» - В этом блоке вы можете просмотреть список пользователей курса, журнал оценок/Оценки, управлять </a:t>
            </a:r>
            <a:r>
              <a:rPr lang="ru-RU" sz="1000" b="1" dirty="0" smtClean="0">
                <a:latin typeface="Times New Roman" pitchFamily="18" charset="0"/>
                <a:cs typeface="Times New Roman" pitchFamily="18" charset="0"/>
              </a:rPr>
              <a:t>настройками курса </a:t>
            </a:r>
            <a:r>
              <a:rPr lang="ru-RU" sz="1000" b="1" dirty="0" smtClean="0">
                <a:latin typeface="Times New Roman" pitchFamily="18" charset="0"/>
                <a:cs typeface="Times New Roman" pitchFamily="18" charset="0"/>
              </a:rPr>
              <a:t/>
            </a:r>
            <a:br>
              <a:rPr lang="ru-RU" sz="1000" b="1" dirty="0" smtClean="0">
                <a:latin typeface="Times New Roman" pitchFamily="18" charset="0"/>
                <a:cs typeface="Times New Roman" pitchFamily="18" charset="0"/>
              </a:rPr>
            </a:br>
            <a:r>
              <a:rPr lang="ru-RU" sz="1000" b="1" dirty="0" smtClean="0">
                <a:latin typeface="Times New Roman" pitchFamily="18" charset="0"/>
                <a:cs typeface="Times New Roman" pitchFamily="18" charset="0"/>
              </a:rPr>
              <a:t>Блок «Новостной форум» - Здесь перечисляются новости. </a:t>
            </a:r>
            <a:br>
              <a:rPr lang="ru-RU" sz="1000" b="1" dirty="0" smtClean="0">
                <a:latin typeface="Times New Roman" pitchFamily="18" charset="0"/>
                <a:cs typeface="Times New Roman" pitchFamily="18" charset="0"/>
              </a:rPr>
            </a:br>
            <a:r>
              <a:rPr lang="ru-RU" sz="1000" b="1" dirty="0" smtClean="0">
                <a:latin typeface="Times New Roman" pitchFamily="18" charset="0"/>
                <a:cs typeface="Times New Roman" pitchFamily="18" charset="0"/>
              </a:rPr>
              <a:t>Блок «Наступающие события» -Согласно календарю в этом разделе размещаются новости о событиях, которые должны скоро произойти. </a:t>
            </a:r>
            <a:br>
              <a:rPr lang="ru-RU" sz="1000" b="1" dirty="0" smtClean="0">
                <a:latin typeface="Times New Roman" pitchFamily="18" charset="0"/>
                <a:cs typeface="Times New Roman" pitchFamily="18" charset="0"/>
              </a:rPr>
            </a:br>
            <a:r>
              <a:rPr lang="ru-RU" sz="1000" b="1" dirty="0" smtClean="0">
                <a:latin typeface="Times New Roman" pitchFamily="18" charset="0"/>
                <a:cs typeface="Times New Roman" pitchFamily="18" charset="0"/>
              </a:rPr>
              <a:t>Блок «Последние события» - Здесь размещаются сообщения об обновлениях курса, размещении материалов курса, ответах на задания или тесты. Этот блок имеет персональный вид для каждого из участников курса. </a:t>
            </a:r>
            <a:br>
              <a:rPr lang="ru-RU" sz="1000" b="1" dirty="0" smtClean="0">
                <a:latin typeface="Times New Roman" pitchFamily="18" charset="0"/>
                <a:cs typeface="Times New Roman" pitchFamily="18" charset="0"/>
              </a:rPr>
            </a:br>
            <a:r>
              <a:rPr lang="ru-RU" sz="1000" b="1" dirty="0" smtClean="0">
                <a:latin typeface="Times New Roman" pitchFamily="18" charset="0"/>
                <a:cs typeface="Times New Roman" pitchFamily="18" charset="0"/>
              </a:rPr>
              <a:t>Блок «Пользователи на сайте» - Список участников курса, которые сейчас работают на сайте. </a:t>
            </a:r>
            <a:br>
              <a:rPr lang="ru-RU" sz="1000" b="1" dirty="0" smtClean="0">
                <a:latin typeface="Times New Roman" pitchFamily="18" charset="0"/>
                <a:cs typeface="Times New Roman" pitchFamily="18" charset="0"/>
              </a:rPr>
            </a:br>
            <a:r>
              <a:rPr lang="ru-RU" sz="1000" b="1" dirty="0" smtClean="0">
                <a:latin typeface="Times New Roman" pitchFamily="18" charset="0"/>
                <a:cs typeface="Times New Roman" pitchFamily="18" charset="0"/>
              </a:rPr>
              <a:t>Блок «Мировая база знаний» - доступ к материалам на </a:t>
            </a:r>
            <a:r>
              <a:rPr lang="ru-RU" sz="1000" b="1" dirty="0" err="1" smtClean="0">
                <a:latin typeface="Times New Roman" pitchFamily="18" charset="0"/>
                <a:cs typeface="Times New Roman" pitchFamily="18" charset="0"/>
              </a:rPr>
              <a:t>WikiPedia</a:t>
            </a:r>
            <a:r>
              <a:rPr lang="ru-RU" sz="1000" b="1" dirty="0" smtClean="0">
                <a:latin typeface="Times New Roman" pitchFamily="18" charset="0"/>
                <a:cs typeface="Times New Roman" pitchFamily="18" charset="0"/>
              </a:rPr>
              <a:t>, в том числе и на государственном языке </a:t>
            </a:r>
            <a:br>
              <a:rPr lang="ru-RU" sz="1000" b="1" dirty="0" smtClean="0">
                <a:latin typeface="Times New Roman" pitchFamily="18" charset="0"/>
                <a:cs typeface="Times New Roman" pitchFamily="18" charset="0"/>
              </a:rPr>
            </a:br>
            <a:r>
              <a:rPr lang="ru-RU" sz="1000" b="1" dirty="0" smtClean="0">
                <a:latin typeface="Times New Roman" pitchFamily="18" charset="0"/>
                <a:cs typeface="Times New Roman" pitchFamily="18" charset="0"/>
              </a:rPr>
              <a:t>Блок «Статистика посещаемости» - просмотр активности пользователей на портале </a:t>
            </a:r>
            <a:br>
              <a:rPr lang="ru-RU" sz="1000" b="1" dirty="0" smtClean="0">
                <a:latin typeface="Times New Roman" pitchFamily="18" charset="0"/>
                <a:cs typeface="Times New Roman" pitchFamily="18" charset="0"/>
              </a:rPr>
            </a:br>
            <a:endParaRPr lang="ru-RU" sz="10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BAADFB93-F838-47C0-BD8E-0470C97511CA}" type="slidenum">
              <a:rPr lang="ru-RU" smtClean="0"/>
              <a:pPr/>
              <a:t>3</a:t>
            </a:fld>
            <a:endParaRPr lang="ru-RU"/>
          </a:p>
        </p:txBody>
      </p:sp>
      <p:pic>
        <p:nvPicPr>
          <p:cNvPr id="5" name="Рисунок 4"/>
          <p:cNvPicPr/>
          <p:nvPr/>
        </p:nvPicPr>
        <p:blipFill>
          <a:blip r:embed="rId2"/>
          <a:srcRect/>
          <a:stretch>
            <a:fillRect/>
          </a:stretch>
        </p:blipFill>
        <p:spPr bwMode="auto">
          <a:xfrm>
            <a:off x="714348" y="1928802"/>
            <a:ext cx="3929090" cy="3643338"/>
          </a:xfrm>
          <a:prstGeom prst="rect">
            <a:avLst/>
          </a:prstGeom>
          <a:noFill/>
          <a:ln w="9525">
            <a:noFill/>
            <a:miter lim="800000"/>
            <a:headEnd/>
            <a:tailEnd/>
          </a:ln>
        </p:spPr>
      </p:pic>
      <p:sp>
        <p:nvSpPr>
          <p:cNvPr id="6" name="Прямоугольник 5"/>
          <p:cNvSpPr/>
          <p:nvPr/>
        </p:nvSpPr>
        <p:spPr>
          <a:xfrm>
            <a:off x="2285984" y="5929330"/>
            <a:ext cx="639919" cy="307777"/>
          </a:xfrm>
          <a:prstGeom prst="rect">
            <a:avLst/>
          </a:prstGeom>
        </p:spPr>
        <p:txBody>
          <a:bodyPr wrap="none">
            <a:spAutoFit/>
          </a:bodyPr>
          <a:lstStyle/>
          <a:p>
            <a:r>
              <a:rPr lang="ru-RU" sz="1400" dirty="0" smtClean="0">
                <a:solidFill>
                  <a:schemeClr val="tx2"/>
                </a:solidFill>
                <a:latin typeface="Times New Roman" pitchFamily="18" charset="0"/>
                <a:cs typeface="Times New Roman" pitchFamily="18" charset="0"/>
              </a:rPr>
              <a:t>рис. 2</a:t>
            </a:r>
            <a:endParaRPr lang="ru-RU" sz="1400" dirty="0" smtClean="0">
              <a:solidFill>
                <a:schemeClr val="tx2"/>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857868"/>
            <a:ext cx="8501122" cy="1000132"/>
          </a:xfrm>
        </p:spPr>
        <p:txBody>
          <a:bodyPr>
            <a:normAutofit fontScale="90000"/>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Название курса в списке курсов является гиперссылкой, щелчок по которой открывает страницу курса (рис.3). Для входа в данный курс необходимо нажать на его название.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домашней странице вы найдете сводку  по работе с курсами. Она состоит из трех показателей: </a:t>
            </a:r>
            <a:r>
              <a:rPr lang="ru-RU" sz="1600" dirty="0" smtClean="0">
                <a:latin typeface="Times New Roman" pitchFamily="18" charset="0"/>
                <a:cs typeface="Times New Roman" pitchFamily="18" charset="0"/>
              </a:rPr>
              <a:t>просмотренные ресурсы, оцененные задания и итоговый балл. Количество ресурсов и заданий на оценку в каждом курсе разное.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BAADFB93-F838-47C0-BD8E-0470C97511CA}" type="slidenum">
              <a:rPr lang="ru-RU" smtClean="0"/>
              <a:pPr/>
              <a:t>4</a:t>
            </a:fld>
            <a:endParaRPr lang="ru-RU"/>
          </a:p>
        </p:txBody>
      </p:sp>
      <p:pic>
        <p:nvPicPr>
          <p:cNvPr id="21506" name="Picture 2"/>
          <p:cNvPicPr>
            <a:picLocks noChangeAspect="1" noChangeArrowheads="1"/>
          </p:cNvPicPr>
          <p:nvPr/>
        </p:nvPicPr>
        <p:blipFill>
          <a:blip r:embed="rId2"/>
          <a:srcRect r="6250"/>
          <a:stretch>
            <a:fillRect/>
          </a:stretch>
        </p:blipFill>
        <p:spPr bwMode="auto">
          <a:xfrm>
            <a:off x="1285852" y="1071546"/>
            <a:ext cx="6725301" cy="4143404"/>
          </a:xfrm>
          <a:prstGeom prst="rect">
            <a:avLst/>
          </a:prstGeom>
          <a:noFill/>
          <a:ln w="9525">
            <a:noFill/>
            <a:miter lim="800000"/>
            <a:headEnd/>
            <a:tailEnd/>
          </a:ln>
          <a:effectLst/>
        </p:spPr>
      </p:pic>
      <p:sp>
        <p:nvSpPr>
          <p:cNvPr id="5" name="Прямоугольник 4"/>
          <p:cNvSpPr/>
          <p:nvPr/>
        </p:nvSpPr>
        <p:spPr>
          <a:xfrm>
            <a:off x="4143372" y="5214950"/>
            <a:ext cx="630301" cy="307777"/>
          </a:xfrm>
          <a:prstGeom prst="rect">
            <a:avLst/>
          </a:prstGeom>
        </p:spPr>
        <p:txBody>
          <a:bodyPr wrap="none">
            <a:spAutoFit/>
          </a:bodyPr>
          <a:lstStyle/>
          <a:p>
            <a:r>
              <a:rPr lang="ru-RU" sz="1400" dirty="0" smtClean="0">
                <a:solidFill>
                  <a:schemeClr val="tx2"/>
                </a:solidFill>
                <a:latin typeface="Times New Roman" pitchFamily="18" charset="0"/>
                <a:cs typeface="Times New Roman" pitchFamily="18" charset="0"/>
              </a:rPr>
              <a:t>рис. 3</a:t>
            </a:r>
            <a:endParaRPr lang="ru-RU" sz="1400" dirty="0" smtClean="0">
              <a:solidFill>
                <a:schemeClr val="tx2"/>
              </a:solidFill>
              <a:latin typeface="Times New Roman" pitchFamily="18" charset="0"/>
              <a:cs typeface="Times New Roman" pitchFamily="18" charset="0"/>
            </a:endParaRPr>
          </a:p>
        </p:txBody>
      </p:sp>
      <p:cxnSp>
        <p:nvCxnSpPr>
          <p:cNvPr id="7" name="Прямая со стрелкой 6"/>
          <p:cNvCxnSpPr/>
          <p:nvPr/>
        </p:nvCxnSpPr>
        <p:spPr>
          <a:xfrm rot="10800000" flipV="1">
            <a:off x="7143768" y="1785926"/>
            <a:ext cx="714380" cy="5000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AADFB93-F838-47C0-BD8E-0470C97511CA}" type="slidenum">
              <a:rPr lang="ru-RU" smtClean="0"/>
              <a:pPr/>
              <a:t>5</a:t>
            </a:fld>
            <a:endParaRPr lang="ru-RU"/>
          </a:p>
        </p:txBody>
      </p:sp>
      <p:pic>
        <p:nvPicPr>
          <p:cNvPr id="22531" name="Picture 3"/>
          <p:cNvPicPr>
            <a:picLocks noChangeAspect="1" noChangeArrowheads="1"/>
          </p:cNvPicPr>
          <p:nvPr/>
        </p:nvPicPr>
        <p:blipFill>
          <a:blip r:embed="rId2"/>
          <a:srcRect l="23438" t="20898" r="42870" b="4883"/>
          <a:stretch>
            <a:fillRect/>
          </a:stretch>
        </p:blipFill>
        <p:spPr bwMode="auto">
          <a:xfrm>
            <a:off x="428596" y="1285860"/>
            <a:ext cx="3571900" cy="4615540"/>
          </a:xfrm>
          <a:prstGeom prst="rect">
            <a:avLst/>
          </a:prstGeom>
          <a:noFill/>
          <a:ln w="9525">
            <a:noFill/>
            <a:miter lim="800000"/>
            <a:headEnd/>
            <a:tailEnd/>
          </a:ln>
          <a:effectLst/>
        </p:spPr>
      </p:pic>
      <p:sp>
        <p:nvSpPr>
          <p:cNvPr id="7" name="Заголовок 1"/>
          <p:cNvSpPr>
            <a:spLocks noGrp="1"/>
          </p:cNvSpPr>
          <p:nvPr>
            <p:ph type="title"/>
          </p:nvPr>
        </p:nvSpPr>
        <p:spPr>
          <a:xfrm>
            <a:off x="4357686" y="1857364"/>
            <a:ext cx="4071939" cy="3143272"/>
          </a:xfrm>
        </p:spPr>
        <p:txBody>
          <a:bodyPr>
            <a:noAutofit/>
          </a:bodyPr>
          <a:lstStyle/>
          <a:p>
            <a:r>
              <a:rPr lang="ru-RU" sz="2400" dirty="0" smtClean="0">
                <a:latin typeface="Times New Roman" pitchFamily="18" charset="0"/>
                <a:cs typeface="Times New Roman" pitchFamily="18" charset="0"/>
              </a:rPr>
              <a:t>Открывается окно </a:t>
            </a:r>
            <a:r>
              <a:rPr lang="ru-RU" sz="2400" dirty="0" smtClean="0">
                <a:latin typeface="Times New Roman" pitchFamily="18" charset="0"/>
                <a:cs typeface="Times New Roman" pitchFamily="18" charset="0"/>
              </a:rPr>
              <a:t>(рис.4), </a:t>
            </a:r>
            <a:r>
              <a:rPr lang="ru-RU" sz="2400" dirty="0" smtClean="0">
                <a:latin typeface="Times New Roman" pitchFamily="18" charset="0"/>
                <a:cs typeface="Times New Roman" pitchFamily="18" charset="0"/>
              </a:rPr>
              <a:t>где представлены все группы данной специальности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под каждой группой список преподавателей ,ведущих занятия в данной группе и список учащихся</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Кликаете</a:t>
            </a:r>
            <a:r>
              <a:rPr lang="ru-RU" sz="2400" dirty="0" smtClean="0">
                <a:latin typeface="Times New Roman" pitchFamily="18" charset="0"/>
                <a:cs typeface="Times New Roman" pitchFamily="18" charset="0"/>
              </a:rPr>
              <a:t> на свою группу</a:t>
            </a:r>
            <a:endParaRPr lang="ru-RU" sz="2400" dirty="0">
              <a:latin typeface="Times New Roman" pitchFamily="18" charset="0"/>
              <a:cs typeface="Times New Roman" pitchFamily="18" charset="0"/>
            </a:endParaRPr>
          </a:p>
        </p:txBody>
      </p:sp>
      <p:sp>
        <p:nvSpPr>
          <p:cNvPr id="5" name="Прямоугольник 4"/>
          <p:cNvSpPr/>
          <p:nvPr/>
        </p:nvSpPr>
        <p:spPr>
          <a:xfrm>
            <a:off x="1928794" y="6000768"/>
            <a:ext cx="630301" cy="307777"/>
          </a:xfrm>
          <a:prstGeom prst="rect">
            <a:avLst/>
          </a:prstGeom>
        </p:spPr>
        <p:txBody>
          <a:bodyPr wrap="none">
            <a:spAutoFit/>
          </a:bodyPr>
          <a:lstStyle/>
          <a:p>
            <a:r>
              <a:rPr lang="ru-RU" sz="1400" dirty="0" smtClean="0">
                <a:solidFill>
                  <a:schemeClr val="tx2"/>
                </a:solidFill>
                <a:latin typeface="Times New Roman" pitchFamily="18" charset="0"/>
                <a:cs typeface="Times New Roman" pitchFamily="18" charset="0"/>
              </a:rPr>
              <a:t>рис. 4</a:t>
            </a:r>
            <a:endParaRPr lang="ru-RU" sz="1400" dirty="0" smtClean="0">
              <a:solidFill>
                <a:schemeClr val="tx2"/>
              </a:solidFill>
              <a:latin typeface="Times New Roman" pitchFamily="18" charset="0"/>
              <a:cs typeface="Times New Roman" pitchFamily="18" charset="0"/>
            </a:endParaRPr>
          </a:p>
        </p:txBody>
      </p:sp>
      <p:cxnSp>
        <p:nvCxnSpPr>
          <p:cNvPr id="8" name="Прямая со стрелкой 7"/>
          <p:cNvCxnSpPr/>
          <p:nvPr/>
        </p:nvCxnSpPr>
        <p:spPr>
          <a:xfrm rot="5400000">
            <a:off x="2500298" y="1071546"/>
            <a:ext cx="642942" cy="6429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AADFB93-F838-47C0-BD8E-0470C97511CA}" type="slidenum">
              <a:rPr lang="ru-RU" smtClean="0"/>
              <a:pPr/>
              <a:t>6</a:t>
            </a:fld>
            <a:endParaRPr lang="ru-RU"/>
          </a:p>
        </p:txBody>
      </p:sp>
      <p:pic>
        <p:nvPicPr>
          <p:cNvPr id="4" name="Рисунок 3"/>
          <p:cNvPicPr/>
          <p:nvPr/>
        </p:nvPicPr>
        <p:blipFill>
          <a:blip r:embed="rId2"/>
          <a:srcRect l="28220" t="26367" r="15660" b="18945"/>
          <a:stretch>
            <a:fillRect/>
          </a:stretch>
        </p:blipFill>
        <p:spPr bwMode="auto">
          <a:xfrm>
            <a:off x="357158" y="785794"/>
            <a:ext cx="4214842" cy="3857652"/>
          </a:xfrm>
          <a:prstGeom prst="rect">
            <a:avLst/>
          </a:prstGeom>
          <a:noFill/>
          <a:ln w="9525">
            <a:noFill/>
            <a:miter lim="800000"/>
            <a:headEnd/>
            <a:tailEnd/>
          </a:ln>
          <a:effectLst/>
        </p:spPr>
      </p:pic>
      <p:pic>
        <p:nvPicPr>
          <p:cNvPr id="6" name="Рисунок 5"/>
          <p:cNvPicPr/>
          <p:nvPr/>
        </p:nvPicPr>
        <p:blipFill>
          <a:blip r:embed="rId3"/>
          <a:srcRect l="29824" t="29060" r="26563"/>
          <a:stretch>
            <a:fillRect/>
          </a:stretch>
        </p:blipFill>
        <p:spPr bwMode="auto">
          <a:xfrm>
            <a:off x="4572000" y="500042"/>
            <a:ext cx="4357718" cy="4000528"/>
          </a:xfrm>
          <a:prstGeom prst="rect">
            <a:avLst/>
          </a:prstGeom>
          <a:noFill/>
          <a:ln w="9525">
            <a:noFill/>
            <a:miter lim="800000"/>
            <a:headEnd/>
            <a:tailEnd/>
          </a:ln>
        </p:spPr>
      </p:pic>
      <p:sp>
        <p:nvSpPr>
          <p:cNvPr id="7" name="Заголовок 1"/>
          <p:cNvSpPr>
            <a:spLocks noGrp="1"/>
          </p:cNvSpPr>
          <p:nvPr>
            <p:ph type="title"/>
          </p:nvPr>
        </p:nvSpPr>
        <p:spPr>
          <a:xfrm>
            <a:off x="428596" y="4572008"/>
            <a:ext cx="8501093" cy="1571645"/>
          </a:xfrm>
        </p:spPr>
        <p:txBody>
          <a:bodyPr>
            <a:normAutofit fontScale="90000"/>
          </a:bodyPr>
          <a:lstStyle/>
          <a:p>
            <a:r>
              <a:rPr lang="ru-RU" sz="1600" dirty="0" smtClean="0">
                <a:latin typeface="Times New Roman" pitchFamily="18" charset="0"/>
                <a:cs typeface="Times New Roman" pitchFamily="18" charset="0"/>
              </a:rPr>
              <a:t>	Открывается окно в котором вы находите дату, расписание занятий, фамилии преподавателей проводивших занятие </a:t>
            </a:r>
            <a:r>
              <a:rPr lang="ru-RU" sz="1600" dirty="0" smtClean="0">
                <a:latin typeface="Times New Roman" pitchFamily="18" charset="0"/>
                <a:cs typeface="Times New Roman" pitchFamily="18" charset="0"/>
              </a:rPr>
              <a:t> (рис.5).</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По предметам выложены лекции, задания, видео Студент имеет права на просмотр материалов курса и выполнение различного рода проверочных работ, также может принимать участие в обсуждениях на форумах, в чате, отправлять персональные сообщения другим участникам курса.</a:t>
            </a:r>
            <a:br>
              <a:rPr lang="ru-RU" sz="1600" dirty="0" smtClean="0">
                <a:latin typeface="Times New Roman" pitchFamily="18" charset="0"/>
                <a:cs typeface="Times New Roman" pitchFamily="18" charset="0"/>
              </a:rPr>
            </a:br>
            <a:r>
              <a:rPr lang="ru-RU" sz="1600" dirty="0" err="1" smtClean="0">
                <a:latin typeface="Times New Roman" pitchFamily="18" charset="0"/>
                <a:cs typeface="Times New Roman" pitchFamily="18" charset="0"/>
              </a:rPr>
              <a:t>Кликаете</a:t>
            </a:r>
            <a:r>
              <a:rPr lang="ru-RU" sz="1600" dirty="0" smtClean="0">
                <a:latin typeface="Times New Roman" pitchFamily="18" charset="0"/>
                <a:cs typeface="Times New Roman" pitchFamily="18" charset="0"/>
              </a:rPr>
              <a:t> на лекцию, задание по </a:t>
            </a:r>
            <a:r>
              <a:rPr lang="ru-RU" sz="1600" dirty="0" smtClean="0">
                <a:latin typeface="Times New Roman" pitchFamily="18" charset="0"/>
                <a:cs typeface="Times New Roman" pitchFamily="18" charset="0"/>
              </a:rPr>
              <a:t>предмету (рис.6)</a:t>
            </a:r>
            <a:endParaRPr lang="ru-RU" sz="1600" dirty="0">
              <a:latin typeface="Times New Roman" pitchFamily="18" charset="0"/>
              <a:cs typeface="Times New Roman" pitchFamily="18" charset="0"/>
            </a:endParaRPr>
          </a:p>
        </p:txBody>
      </p:sp>
      <p:sp>
        <p:nvSpPr>
          <p:cNvPr id="8" name="Прямоугольник 7"/>
          <p:cNvSpPr/>
          <p:nvPr/>
        </p:nvSpPr>
        <p:spPr>
          <a:xfrm>
            <a:off x="2143108" y="4572008"/>
            <a:ext cx="630301" cy="307777"/>
          </a:xfrm>
          <a:prstGeom prst="rect">
            <a:avLst/>
          </a:prstGeom>
        </p:spPr>
        <p:txBody>
          <a:bodyPr wrap="none">
            <a:spAutoFit/>
          </a:bodyPr>
          <a:lstStyle/>
          <a:p>
            <a:r>
              <a:rPr lang="ru-RU" sz="1400" dirty="0" smtClean="0">
                <a:solidFill>
                  <a:schemeClr val="tx2"/>
                </a:solidFill>
                <a:latin typeface="Times New Roman" pitchFamily="18" charset="0"/>
                <a:cs typeface="Times New Roman" pitchFamily="18" charset="0"/>
              </a:rPr>
              <a:t>рис. </a:t>
            </a:r>
            <a:r>
              <a:rPr lang="ru-RU" sz="1400" dirty="0" smtClean="0">
                <a:solidFill>
                  <a:schemeClr val="tx2"/>
                </a:solidFill>
                <a:latin typeface="Times New Roman" pitchFamily="18" charset="0"/>
                <a:cs typeface="Times New Roman" pitchFamily="18" charset="0"/>
              </a:rPr>
              <a:t>5</a:t>
            </a:r>
          </a:p>
        </p:txBody>
      </p:sp>
      <p:sp>
        <p:nvSpPr>
          <p:cNvPr id="9" name="Прямоугольник 8"/>
          <p:cNvSpPr/>
          <p:nvPr/>
        </p:nvSpPr>
        <p:spPr>
          <a:xfrm>
            <a:off x="6572264" y="4572008"/>
            <a:ext cx="630301" cy="307777"/>
          </a:xfrm>
          <a:prstGeom prst="rect">
            <a:avLst/>
          </a:prstGeom>
        </p:spPr>
        <p:txBody>
          <a:bodyPr wrap="none">
            <a:spAutoFit/>
          </a:bodyPr>
          <a:lstStyle/>
          <a:p>
            <a:r>
              <a:rPr lang="ru-RU" sz="1400" dirty="0" smtClean="0">
                <a:solidFill>
                  <a:schemeClr val="tx2"/>
                </a:solidFill>
                <a:latin typeface="Times New Roman" pitchFamily="18" charset="0"/>
                <a:cs typeface="Times New Roman" pitchFamily="18" charset="0"/>
              </a:rPr>
              <a:t>рис. </a:t>
            </a:r>
            <a:r>
              <a:rPr lang="ru-RU" sz="1400" dirty="0" smtClean="0">
                <a:solidFill>
                  <a:schemeClr val="tx2"/>
                </a:solidFill>
                <a:latin typeface="Times New Roman" pitchFamily="18" charset="0"/>
                <a:cs typeface="Times New Roman" pitchFamily="18" charset="0"/>
              </a:rPr>
              <a:t>6</a:t>
            </a:r>
            <a:endParaRPr lang="ru-RU" sz="1400" dirty="0" smtClean="0">
              <a:solidFill>
                <a:schemeClr val="tx2"/>
              </a:solidFill>
              <a:latin typeface="Times New Roman" pitchFamily="18" charset="0"/>
              <a:cs typeface="Times New Roman" pitchFamily="18" charset="0"/>
            </a:endParaRPr>
          </a:p>
        </p:txBody>
      </p:sp>
      <p:cxnSp>
        <p:nvCxnSpPr>
          <p:cNvPr id="11" name="Прямая со стрелкой 10"/>
          <p:cNvCxnSpPr/>
          <p:nvPr/>
        </p:nvCxnSpPr>
        <p:spPr>
          <a:xfrm rot="10800000" flipV="1">
            <a:off x="7286644" y="1643050"/>
            <a:ext cx="714380" cy="5000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3964777" y="1178703"/>
            <a:ext cx="1143008" cy="214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AADFB93-F838-47C0-BD8E-0470C97511CA}" type="slidenum">
              <a:rPr lang="ru-RU" smtClean="0"/>
              <a:pPr/>
              <a:t>7</a:t>
            </a:fld>
            <a:endParaRPr lang="ru-RU"/>
          </a:p>
        </p:txBody>
      </p:sp>
      <p:pic>
        <p:nvPicPr>
          <p:cNvPr id="4" name="Рисунок 3"/>
          <p:cNvPicPr/>
          <p:nvPr/>
        </p:nvPicPr>
        <p:blipFill>
          <a:blip r:embed="rId2"/>
          <a:srcRect l="9460" t="45085" r="27044"/>
          <a:stretch>
            <a:fillRect/>
          </a:stretch>
        </p:blipFill>
        <p:spPr bwMode="auto">
          <a:xfrm>
            <a:off x="214282" y="1285860"/>
            <a:ext cx="4000528" cy="3000396"/>
          </a:xfrm>
          <a:prstGeom prst="rect">
            <a:avLst/>
          </a:prstGeom>
          <a:noFill/>
          <a:ln w="9525">
            <a:noFill/>
            <a:miter lim="800000"/>
            <a:headEnd/>
            <a:tailEnd/>
          </a:ln>
        </p:spPr>
      </p:pic>
      <p:pic>
        <p:nvPicPr>
          <p:cNvPr id="5" name="Рисунок 4"/>
          <p:cNvPicPr/>
          <p:nvPr/>
        </p:nvPicPr>
        <p:blipFill>
          <a:blip r:embed="rId3"/>
          <a:srcRect l="25013" t="24786" r="5719"/>
          <a:stretch>
            <a:fillRect/>
          </a:stretch>
        </p:blipFill>
        <p:spPr bwMode="auto">
          <a:xfrm>
            <a:off x="4500562" y="1000108"/>
            <a:ext cx="4114800" cy="3352800"/>
          </a:xfrm>
          <a:prstGeom prst="rect">
            <a:avLst/>
          </a:prstGeom>
          <a:noFill/>
          <a:ln w="9525">
            <a:noFill/>
            <a:miter lim="800000"/>
            <a:headEnd/>
            <a:tailEnd/>
          </a:ln>
        </p:spPr>
      </p:pic>
      <p:sp>
        <p:nvSpPr>
          <p:cNvPr id="6" name="Заголовок 1"/>
          <p:cNvSpPr>
            <a:spLocks noGrp="1"/>
          </p:cNvSpPr>
          <p:nvPr>
            <p:ph type="title"/>
          </p:nvPr>
        </p:nvSpPr>
        <p:spPr>
          <a:xfrm>
            <a:off x="285720" y="4714884"/>
            <a:ext cx="3643338" cy="1571645"/>
          </a:xfrm>
        </p:spPr>
        <p:txBody>
          <a:bodyPr>
            <a:normAutofit/>
          </a:bodyPr>
          <a:lstStyle/>
          <a:p>
            <a:r>
              <a:rPr lang="ru-RU" sz="2400" dirty="0" smtClean="0">
                <a:latin typeface="Times New Roman" pitchFamily="18" charset="0"/>
                <a:cs typeface="Times New Roman" pitchFamily="18" charset="0"/>
              </a:rPr>
              <a:t>Открывается лекция, в которой указана дата ,группа, предмет , тема </a:t>
            </a:r>
            <a:r>
              <a:rPr lang="ru-RU" sz="2400" dirty="0" smtClean="0">
                <a:latin typeface="Times New Roman" pitchFamily="18" charset="0"/>
                <a:cs typeface="Times New Roman" pitchFamily="18" charset="0"/>
              </a:rPr>
              <a:t>занятия (рис.7)</a:t>
            </a:r>
            <a:endParaRPr lang="ru-RU" sz="2400" dirty="0">
              <a:latin typeface="Times New Roman" pitchFamily="18" charset="0"/>
              <a:cs typeface="Times New Roman" pitchFamily="18" charset="0"/>
            </a:endParaRPr>
          </a:p>
        </p:txBody>
      </p:sp>
      <p:sp>
        <p:nvSpPr>
          <p:cNvPr id="7" name="Заголовок 1"/>
          <p:cNvSpPr txBox="1">
            <a:spLocks/>
          </p:cNvSpPr>
          <p:nvPr/>
        </p:nvSpPr>
        <p:spPr>
          <a:xfrm>
            <a:off x="4429124" y="5000636"/>
            <a:ext cx="4286280" cy="1571645"/>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В задании указана дата, предмет ,группа . После изучения лекции необходимо выполнить предложенное преподавателем </a:t>
            </a:r>
            <a:r>
              <a:rPr kumimoji="0" lang="ru-RU" sz="2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задание (рис.8).</a:t>
            </a:r>
            <a:endParaRPr kumimoji="0" lang="ru-RU" sz="24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Прямоугольник 7"/>
          <p:cNvSpPr/>
          <p:nvPr/>
        </p:nvSpPr>
        <p:spPr>
          <a:xfrm>
            <a:off x="1643042" y="4500570"/>
            <a:ext cx="630301" cy="307777"/>
          </a:xfrm>
          <a:prstGeom prst="rect">
            <a:avLst/>
          </a:prstGeom>
        </p:spPr>
        <p:txBody>
          <a:bodyPr wrap="none">
            <a:spAutoFit/>
          </a:bodyPr>
          <a:lstStyle/>
          <a:p>
            <a:r>
              <a:rPr lang="ru-RU" sz="1400" dirty="0" smtClean="0">
                <a:solidFill>
                  <a:schemeClr val="tx2"/>
                </a:solidFill>
                <a:latin typeface="Times New Roman" pitchFamily="18" charset="0"/>
                <a:cs typeface="Times New Roman" pitchFamily="18" charset="0"/>
              </a:rPr>
              <a:t>рис. </a:t>
            </a:r>
            <a:r>
              <a:rPr lang="ru-RU" sz="1400" dirty="0" smtClean="0">
                <a:solidFill>
                  <a:schemeClr val="tx2"/>
                </a:solidFill>
                <a:latin typeface="Times New Roman" pitchFamily="18" charset="0"/>
                <a:cs typeface="Times New Roman" pitchFamily="18" charset="0"/>
              </a:rPr>
              <a:t>7</a:t>
            </a:r>
          </a:p>
        </p:txBody>
      </p:sp>
      <p:sp>
        <p:nvSpPr>
          <p:cNvPr id="9" name="Прямоугольник 8"/>
          <p:cNvSpPr/>
          <p:nvPr/>
        </p:nvSpPr>
        <p:spPr>
          <a:xfrm>
            <a:off x="6286512" y="4429132"/>
            <a:ext cx="630301" cy="307777"/>
          </a:xfrm>
          <a:prstGeom prst="rect">
            <a:avLst/>
          </a:prstGeom>
        </p:spPr>
        <p:txBody>
          <a:bodyPr wrap="none">
            <a:spAutoFit/>
          </a:bodyPr>
          <a:lstStyle/>
          <a:p>
            <a:r>
              <a:rPr lang="ru-RU" sz="1400" dirty="0" smtClean="0">
                <a:solidFill>
                  <a:schemeClr val="tx2"/>
                </a:solidFill>
                <a:latin typeface="Times New Roman" pitchFamily="18" charset="0"/>
                <a:cs typeface="Times New Roman" pitchFamily="18" charset="0"/>
              </a:rPr>
              <a:t>рис. </a:t>
            </a:r>
            <a:r>
              <a:rPr lang="ru-RU" sz="1400" dirty="0" smtClean="0">
                <a:solidFill>
                  <a:schemeClr val="tx2"/>
                </a:solidFill>
                <a:latin typeface="Times New Roman" pitchFamily="18" charset="0"/>
                <a:cs typeface="Times New Roman" pitchFamily="18" charset="0"/>
              </a:rPr>
              <a:t>8</a:t>
            </a:r>
            <a:endParaRPr lang="ru-RU" sz="1400" dirty="0" smtClean="0">
              <a:solidFill>
                <a:schemeClr val="tx2"/>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00108"/>
            <a:ext cx="8305800" cy="5072098"/>
          </a:xfrm>
        </p:spPr>
        <p:txBody>
          <a:bodyPr>
            <a:noAutofit/>
          </a:bodyPr>
          <a:lstStyle/>
          <a:p>
            <a:r>
              <a:rPr lang="ru-RU" sz="1400" b="1" dirty="0" smtClean="0">
                <a:latin typeface="Times New Roman" pitchFamily="18" charset="0"/>
                <a:cs typeface="Times New Roman" pitchFamily="18" charset="0"/>
              </a:rPr>
              <a:t>К интерактивным элементам курса относятся: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Элемент </a:t>
            </a:r>
            <a:r>
              <a:rPr lang="ru-RU" sz="1400" b="1" dirty="0" smtClean="0">
                <a:latin typeface="Times New Roman" pitchFamily="18" charset="0"/>
                <a:cs typeface="Times New Roman" pitchFamily="18" charset="0"/>
              </a:rPr>
              <a:t>Лекция строятся по принципу чередования страниц с теоретическим материалом и страниц с обучающими тестовыми заданиями и вопросами. Последовательность переходов со страницы на страницу заранее определяется преподавателем — автором курса, и зависит от того, как студент отвечает на вопрос. На неправильные ответы преподаватель может дать соответствующий комментарий.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Элемент </a:t>
            </a:r>
            <a:r>
              <a:rPr lang="ru-RU" sz="1400" b="1" dirty="0" smtClean="0">
                <a:latin typeface="Times New Roman" pitchFamily="18" charset="0"/>
                <a:cs typeface="Times New Roman" pitchFamily="18" charset="0"/>
              </a:rPr>
              <a:t>Задание позволяет преподавателю ставить задачи, которые требуют от студентов ответа в электронной форме (в любом формате) и дает возможность загрузить его на сервер. Элемент Задание позволяет оценивать полученные ответы.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Элемент </a:t>
            </a:r>
            <a:r>
              <a:rPr lang="ru-RU" sz="1400" b="1" dirty="0" smtClean="0">
                <a:latin typeface="Times New Roman" pitchFamily="18" charset="0"/>
                <a:cs typeface="Times New Roman" pitchFamily="18" charset="0"/>
              </a:rPr>
              <a:t>Тест позволяет создавать наборы тестовых заданий. Тестовые задания могут быть с несколькими вариантами ответов, с выбором верно/не верно, предполагающие короткий текстовый ответ, на соответствие, эссе и др. Все вопросы хранятся в базе данных и могут быть в последствии использованы снова в этом же курсе (или в других). Тесты могут быть обучающими (показывать правильные ответы) или контрольными (сообщать только оценку).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Элемент </a:t>
            </a:r>
            <a:r>
              <a:rPr lang="ru-RU" sz="1400" b="1" dirty="0" err="1" smtClean="0">
                <a:latin typeface="Times New Roman" pitchFamily="18" charset="0"/>
                <a:cs typeface="Times New Roman" pitchFamily="18" charset="0"/>
              </a:rPr>
              <a:t>Wiki</a:t>
            </a:r>
            <a:r>
              <a:rPr lang="ru-RU" sz="1400" b="1" dirty="0" smtClean="0">
                <a:latin typeface="Times New Roman" pitchFamily="18" charset="0"/>
                <a:cs typeface="Times New Roman" pitchFamily="18" charset="0"/>
              </a:rPr>
              <a:t> делает возможной совместную групповую работу обучаемых над документами. Любой участник курса может редактировать wiki-статьи. Все правки wiki-статей хранятся в базе данных, можно запрашивать любой прошлый вариант статьи или для сравнения разницу между любыми двумя прошлыми вариантами статей с помощью ссылки Последние правки. Используя инструментарий </a:t>
            </a:r>
            <a:r>
              <a:rPr lang="ru-RU" sz="1400" b="1" dirty="0" err="1" smtClean="0">
                <a:latin typeface="Times New Roman" pitchFamily="18" charset="0"/>
                <a:cs typeface="Times New Roman" pitchFamily="18" charset="0"/>
              </a:rPr>
              <a:t>Wiki</a:t>
            </a:r>
            <a:r>
              <a:rPr lang="ru-RU" sz="1400" b="1" dirty="0" smtClean="0">
                <a:latin typeface="Times New Roman" pitchFamily="18" charset="0"/>
                <a:cs typeface="Times New Roman" pitchFamily="18" charset="0"/>
              </a:rPr>
              <a:t>, обучаемые работают вместе над редактированием одной wiki-статьи, обновлением и изменением ее содержания. Редактор, встроенный в </a:t>
            </a:r>
            <a:r>
              <a:rPr lang="ru-RU" sz="1400" b="1" dirty="0" err="1" smtClean="0">
                <a:latin typeface="Times New Roman" pitchFamily="18" charset="0"/>
                <a:cs typeface="Times New Roman" pitchFamily="18" charset="0"/>
              </a:rPr>
              <a:t>Wiki</a:t>
            </a:r>
            <a:r>
              <a:rPr lang="ru-RU" sz="1400" b="1" dirty="0" smtClean="0">
                <a:latin typeface="Times New Roman" pitchFamily="18" charset="0"/>
                <a:cs typeface="Times New Roman" pitchFamily="18" charset="0"/>
              </a:rPr>
              <a:t>, позволяет вставлять в текст статьи таблицы, рисунки и формулы. В зависимости от настроек групповой работы </a:t>
            </a:r>
            <a:r>
              <a:rPr lang="ru-RU" sz="1400" b="1" dirty="0" err="1" smtClean="0">
                <a:latin typeface="Times New Roman" pitchFamily="18" charset="0"/>
                <a:cs typeface="Times New Roman" pitchFamily="18" charset="0"/>
              </a:rPr>
              <a:t>Moodle</a:t>
            </a:r>
            <a:r>
              <a:rPr lang="ru-RU" sz="1400" b="1" dirty="0" smtClean="0">
                <a:latin typeface="Times New Roman" pitchFamily="18" charset="0"/>
                <a:cs typeface="Times New Roman" pitchFamily="18" charset="0"/>
              </a:rPr>
              <a:t> может включать в себя двенадцать различных wiki-редакторов. При коллективной работе преподаватель, используя функцию История, может отследить вклад каждого участника в создании статьи и оценить его</a:t>
            </a:r>
            <a:endParaRPr lang="ru-RU" sz="1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BAADFB93-F838-47C0-BD8E-0470C97511CA}"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8305800" cy="5439556"/>
          </a:xfrm>
        </p:spPr>
        <p:txBody>
          <a:bodyPr>
            <a:noAutofit/>
          </a:bodyPr>
          <a:lstStyle/>
          <a:p>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Элемент Глоссарий позволяет создавать и редактировать список определений, как в словаре. Наличие глоссария, объясняющего ключевые термины, употребленные в учебном курсе, просто необходимо в условиях внеаудиторной самостоятельной работы. Элемент Глоссарий облегчает преподавателю задачу создания подобного словаря терминов. В виде глоссария можно организовать также персоналий. Глоссарий может быть открыт для создания новых записей (статей), не только для преподавателя, но и для обучающихся.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Элемент Форум используется для организации дискуссии и группируются по темам. После создания темы каждый участник дискуссии может добавить к ней свой ответ или прокомментировать уже имеющиеся ответы. Для того чтобы вступить в дискуссию, пользователь может просто просмотреть темы дискуссий и ответы, которые предлагаются другими. Это особенно удобно для новых членов группы, для быстрого освоения основных задач, над которыми работает группа. История обсуждения этих проблем сохраняется в базе данных. Пользователь также может сыграть и более активную роль в обсуждении, предлагая свои варианты ответов, комментарии и новые темы для обсуждения.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Элемент </a:t>
            </a:r>
            <a:r>
              <a:rPr lang="ru-RU" sz="1400" b="1" dirty="0" err="1" smtClean="0">
                <a:latin typeface="Times New Roman" pitchFamily="18" charset="0"/>
                <a:cs typeface="Times New Roman" pitchFamily="18" charset="0"/>
              </a:rPr>
              <a:t>Webinar</a:t>
            </a:r>
            <a:r>
              <a:rPr lang="ru-RU" sz="1400" b="1" dirty="0" smtClean="0">
                <a:latin typeface="Times New Roman" pitchFamily="18" charset="0"/>
                <a:cs typeface="Times New Roman" pitchFamily="18" charset="0"/>
              </a:rPr>
              <a:t> - </a:t>
            </a:r>
            <a:r>
              <a:rPr lang="ru-RU" sz="1400" b="1" dirty="0" err="1" smtClean="0">
                <a:latin typeface="Times New Roman" pitchFamily="18" charset="0"/>
                <a:cs typeface="Times New Roman" pitchFamily="18" charset="0"/>
              </a:rPr>
              <a:t>Онлайн-семинар</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веб-конференция</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вебинар</a:t>
            </a:r>
            <a:r>
              <a:rPr lang="ru-RU" sz="1400" b="1" dirty="0" smtClean="0">
                <a:latin typeface="Times New Roman" pitchFamily="18" charset="0"/>
                <a:cs typeface="Times New Roman" pitchFamily="18" charset="0"/>
              </a:rPr>
              <a:t>) — разновидность </a:t>
            </a:r>
            <a:r>
              <a:rPr lang="ru-RU" sz="1400" b="1" dirty="0" err="1" smtClean="0">
                <a:latin typeface="Times New Roman" pitchFamily="18" charset="0"/>
                <a:cs typeface="Times New Roman" pitchFamily="18" charset="0"/>
              </a:rPr>
              <a:t>веб-конференции</a:t>
            </a:r>
            <a:r>
              <a:rPr lang="ru-RU" sz="1400" b="1" dirty="0" smtClean="0">
                <a:latin typeface="Times New Roman" pitchFamily="18" charset="0"/>
                <a:cs typeface="Times New Roman" pitchFamily="18" charset="0"/>
              </a:rPr>
              <a:t>, проведение </a:t>
            </a:r>
            <a:r>
              <a:rPr lang="ru-RU" sz="1400" b="1" dirty="0" err="1" smtClean="0">
                <a:latin typeface="Times New Roman" pitchFamily="18" charset="0"/>
                <a:cs typeface="Times New Roman" pitchFamily="18" charset="0"/>
              </a:rPr>
              <a:t>онлайн-встреч</a:t>
            </a:r>
            <a:r>
              <a:rPr lang="ru-RU" sz="1400" b="1" dirty="0" smtClean="0">
                <a:latin typeface="Times New Roman" pitchFamily="18" charset="0"/>
                <a:cs typeface="Times New Roman" pitchFamily="18" charset="0"/>
              </a:rPr>
              <a:t> или презентаций через Интернет в режиме реального времени. Во время </a:t>
            </a:r>
            <a:r>
              <a:rPr lang="ru-RU" sz="1400" b="1" dirty="0" err="1" smtClean="0">
                <a:latin typeface="Times New Roman" pitchFamily="18" charset="0"/>
                <a:cs typeface="Times New Roman" pitchFamily="18" charset="0"/>
              </a:rPr>
              <a:t>веб-конференции</a:t>
            </a:r>
            <a:r>
              <a:rPr lang="ru-RU" sz="1400" b="1" dirty="0" smtClean="0">
                <a:latin typeface="Times New Roman" pitchFamily="18" charset="0"/>
                <a:cs typeface="Times New Roman" pitchFamily="18" charset="0"/>
              </a:rPr>
              <a:t> каждый из участников находится у своего компьютера, а связь между ними поддерживается через Интернет посредством загружаемого приложения, установленного на компьютере каждого участника, или через </a:t>
            </a:r>
            <a:r>
              <a:rPr lang="ru-RU" sz="1400" b="1" dirty="0" err="1" smtClean="0">
                <a:latin typeface="Times New Roman" pitchFamily="18" charset="0"/>
                <a:cs typeface="Times New Roman" pitchFamily="18" charset="0"/>
              </a:rPr>
              <a:t>веб-приложение</a:t>
            </a:r>
            <a:r>
              <a:rPr lang="ru-RU" sz="1400" b="1" dirty="0" smtClean="0">
                <a:latin typeface="Times New Roman" pitchFamily="18" charset="0"/>
                <a:cs typeface="Times New Roman" pitchFamily="18" charset="0"/>
              </a:rPr>
              <a:t>. В последнем случае, чтобы присоединиться к конференции, нужно просто ввести URL (адрес сайта) в окне браузера.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Для </a:t>
            </a:r>
            <a:r>
              <a:rPr lang="ru-RU" sz="1400" b="1" dirty="0" smtClean="0">
                <a:latin typeface="Times New Roman" pitchFamily="18" charset="0"/>
                <a:cs typeface="Times New Roman" pitchFamily="18" charset="0"/>
              </a:rPr>
              <a:t>усиления интерактивности на портале помимо стандартных сервисов </a:t>
            </a:r>
            <a:r>
              <a:rPr lang="ru-RU" sz="1400" b="1" dirty="0" err="1" smtClean="0">
                <a:latin typeface="Times New Roman" pitchFamily="18" charset="0"/>
                <a:cs typeface="Times New Roman" pitchFamily="18" charset="0"/>
              </a:rPr>
              <a:t>online-offline</a:t>
            </a:r>
            <a:r>
              <a:rPr lang="ru-RU" sz="1400" b="1" dirty="0" smtClean="0">
                <a:latin typeface="Times New Roman" pitchFamily="18" charset="0"/>
                <a:cs typeface="Times New Roman" pitchFamily="18" charset="0"/>
              </a:rPr>
              <a:t> взаимодействия (чат, форум, опрос, электронная почта), факультетом внедрен сервис проведения </a:t>
            </a:r>
            <a:r>
              <a:rPr lang="ru-RU" sz="1400" b="1" dirty="0" err="1" smtClean="0">
                <a:latin typeface="Times New Roman" pitchFamily="18" charset="0"/>
                <a:cs typeface="Times New Roman" pitchFamily="18" charset="0"/>
              </a:rPr>
              <a:t>вебинаров</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онлайн</a:t>
            </a:r>
            <a:r>
              <a:rPr lang="ru-RU" sz="1400" b="1" dirty="0" smtClean="0">
                <a:latin typeface="Times New Roman" pitchFamily="18" charset="0"/>
                <a:cs typeface="Times New Roman" pitchFamily="18" charset="0"/>
              </a:rPr>
              <a:t> занятий, который предоставляет собой виртуальный </a:t>
            </a:r>
            <a:r>
              <a:rPr lang="ru-RU" sz="1400" b="1" dirty="0" err="1" smtClean="0">
                <a:latin typeface="Times New Roman" pitchFamily="18" charset="0"/>
                <a:cs typeface="Times New Roman" pitchFamily="18" charset="0"/>
              </a:rPr>
              <a:t>онлайн</a:t>
            </a:r>
            <a:r>
              <a:rPr lang="ru-RU" sz="1400" b="1" dirty="0" smtClean="0">
                <a:latin typeface="Times New Roman" pitchFamily="18" charset="0"/>
                <a:cs typeface="Times New Roman" pitchFamily="18" charset="0"/>
              </a:rPr>
              <a:t> класс с различными инструментами позволяющие давать максимальную информацию (изображение с </a:t>
            </a:r>
            <a:r>
              <a:rPr lang="ru-RU" sz="1400" b="1" dirty="0" err="1" smtClean="0">
                <a:latin typeface="Times New Roman" pitchFamily="18" charset="0"/>
                <a:cs typeface="Times New Roman" pitchFamily="18" charset="0"/>
              </a:rPr>
              <a:t>web</a:t>
            </a:r>
            <a:r>
              <a:rPr lang="ru-RU" sz="1400" b="1" dirty="0" smtClean="0">
                <a:latin typeface="Times New Roman" pitchFamily="18" charset="0"/>
                <a:cs typeface="Times New Roman" pitchFamily="18" charset="0"/>
              </a:rPr>
              <a:t> камеры, встроенный чат, неограниченное количество интерактивных досок, трансляция видеоматериалов и действий пользователя с экрана монитора и т.д.), которые рассчитаны на аудиторию от 10 до 10000 человек. Сервис «</a:t>
            </a:r>
            <a:r>
              <a:rPr lang="ru-RU" sz="1400" b="1" dirty="0" err="1" smtClean="0">
                <a:latin typeface="Times New Roman" pitchFamily="18" charset="0"/>
                <a:cs typeface="Times New Roman" pitchFamily="18" charset="0"/>
              </a:rPr>
              <a:t>Вебинар</a:t>
            </a:r>
            <a:r>
              <a:rPr lang="ru-RU" sz="1400" b="1" dirty="0" smtClean="0">
                <a:latin typeface="Times New Roman" pitchFamily="18" charset="0"/>
                <a:cs typeface="Times New Roman" pitchFamily="18" charset="0"/>
              </a:rPr>
              <a:t>» также предлагает запись проведенных занятий, таким образом реализуя возможность просмотра лекций и тем участникам ДО, которым не удалось поучаствовать в нем в режиме </a:t>
            </a:r>
            <a:r>
              <a:rPr lang="ru-RU" sz="1400" b="1" dirty="0" err="1" smtClean="0">
                <a:latin typeface="Times New Roman" pitchFamily="18" charset="0"/>
                <a:cs typeface="Times New Roman" pitchFamily="18" charset="0"/>
              </a:rPr>
              <a:t>онлайн</a:t>
            </a:r>
            <a:r>
              <a:rPr lang="ru-RU"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BAADFB93-F838-47C0-BD8E-0470C97511CA}" type="slidenum">
              <a:rPr lang="ru-RU" smtClean="0"/>
              <a:pPr/>
              <a:t>9</a:t>
            </a:fld>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3748</TotalTime>
  <Words>259</Words>
  <Application>Microsoft Office PowerPoint</Application>
  <PresentationFormat>Экран (4:3)</PresentationFormat>
  <Paragraphs>42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             Организация дистанционного обучения в «Экибастузском политехническом колледже» Руководство по MOODLE для студентов   </vt:lpstr>
      <vt:lpstr>Работа с системой начинается с инициализации (рис 1). Вызов диалога «Вход в систему ДО» осуществляется и с помощью ссылки «Вход», расположенной в строке «Вы не прошли идентификацию (Вход)», расположенную в верхнем правом углу окна.</vt:lpstr>
      <vt:lpstr>Вы можете отредактировать Ваш профиль (рис.2). Чтобы редактировать вашу персональную информацию, в блоке «Настройки» нажмите на вкладку «Редактировать информцию». Откроется одноименная форма.   Описание некоторых полей:  Показывать e-mail. Данный параметр определяет, могут ли другие пользователи видеть адрес Вашей электронной почты. Вы можете установить так, чтобы все пользователи (включая гостей) могли видеть Ваш адрес, или так, чтобы только однокурсники могли его видеть. Можно полностью отключить отображение Вашего электронного адреса.  Описание. Здесь Вы можете кратко рассказать о себе.  Фотография. Если Вы хотите, чтобы Ваша фотография отображалась в профиле, а также в некоторых разделах (форуме), здесь Вы можете загрузить изображение с Вашим фото. Чтобы сделать это, нажмите на кнопку "Обзор", найдите файл с фотографией в формате JPEG и щелкните по кнопке "Открыть". Затем нажмите на кнопку "Сохранить" в самом конце формы и система внесет изменения в Ваш профиль. Желательно, чтобы фотография была размером 100x100 пикселей, иначе система сама выполнить обрезку изображения до нужных размеров.  Краткий обзор блоков электронного курса  Блок «Настройки» - В этом блоке вы можете просмотреть список пользователей курса, журнал оценок/Оценки, управлять настройками курса  Блок «Новостной форум» - Здесь перечисляются новости.  Блок «Наступающие события» -Согласно календарю в этом разделе размещаются новости о событиях, которые должны скоро произойти.  Блок «Последние события» - Здесь размещаются сообщения об обновлениях курса, размещении материалов курса, ответах на задания или тесты. Этот блок имеет персональный вид для каждого из участников курса.  Блок «Пользователи на сайте» - Список участников курса, которые сейчас работают на сайте.  Блок «Мировая база знаний» - доступ к материалам на WikiPedia, в том числе и на государственном языке  Блок «Статистика посещаемости» - просмотр активности пользователей на портале  </vt:lpstr>
      <vt:lpstr>  Название курса в списке курсов является гиперссылкой, щелчок по которой открывает страницу курса (рис.3). Для входа в данный курс необходимо нажать на его название.  На домашней странице вы найдете сводку  по работе с курсами. Она состоит из трех показателей: просмотренные ресурсы, оцененные задания и итоговый балл. Количество ресурсов и заданий на оценку в каждом курсе разное.  </vt:lpstr>
      <vt:lpstr>Открывается окно (рис.4), где представлены все группы данной специальности ,  под каждой группой список преподавателей ,ведущих занятия в данной группе и список учащихся  Кликаете на свою группу</vt:lpstr>
      <vt:lpstr> Открывается окно в котором вы находите дату, расписание занятий, фамилии преподавателей проводивших занятие  (рис.5).  По предметам выложены лекции, задания, видео Студент имеет права на просмотр материалов курса и выполнение различного рода проверочных работ, также может принимать участие в обсуждениях на форумах, в чате, отправлять персональные сообщения другим участникам курса. Кликаете на лекцию, задание по предмету (рис.6)</vt:lpstr>
      <vt:lpstr>Открывается лекция, в которой указана дата ,группа, предмет , тема занятия (рис.7)</vt:lpstr>
      <vt:lpstr>К интерактивным элементам курса относятся:  Элемент Лекция строятся по принципу чередования страниц с теоретическим материалом и страниц с обучающими тестовыми заданиями и вопросами. Последовательность переходов со страницы на страницу заранее определяется преподавателем — автором курса, и зависит от того, как студент отвечает на вопрос. На неправильные ответы преподаватель может дать соответствующий комментарий.  Элемент Задание позволяет преподавателю ставить задачи, которые требуют от студентов ответа в электронной форме (в любом формате) и дает возможность загрузить его на сервер. Элемент Задание позволяет оценивать полученные ответы.  Элемент Тест позволяет создавать наборы тестовых заданий. Тестовые задания могут быть с несколькими вариантами ответов, с выбором верно/не верно, предполагающие короткий текстовый ответ, на соответствие, эссе и др. Все вопросы хранятся в базе данных и могут быть в последствии использованы снова в этом же курсе (или в других). Тесты могут быть обучающими (показывать правильные ответы) или контрольными (сообщать только оценку).  Элемент Wiki делает возможной совместную групповую работу обучаемых над документами. Любой участник курса может редактировать wiki-статьи. Все правки wiki-статей хранятся в базе данных, можно запрашивать любой прошлый вариант статьи или для сравнения разницу между любыми двумя прошлыми вариантами статей с помощью ссылки Последние правки. Используя инструментарий Wiki, обучаемые работают вместе над редактированием одной wiki-статьи, обновлением и изменением ее содержания. Редактор, встроенный в Wiki, позволяет вставлять в текст статьи таблицы, рисунки и формулы. В зависимости от настроек групповой работы Moodle может включать в себя двенадцать различных wiki-редакторов. При коллективной работе преподаватель, используя функцию История, может отследить вклад каждого участника в создании статьи и оценить его</vt:lpstr>
      <vt:lpstr> Элемент Глоссарий позволяет создавать и редактировать список определений, как в словаре. Наличие глоссария, объясняющего ключевые термины, употребленные в учебном курсе, просто необходимо в условиях внеаудиторной самостоятельной работы. Элемент Глоссарий облегчает преподавателю задачу создания подобного словаря терминов. В виде глоссария можно организовать также персоналий. Глоссарий может быть открыт для создания новых записей (статей), не только для преподавателя, но и для обучающихся.  Элемент Форум используется для организации дискуссии и группируются по темам. После создания темы каждый участник дискуссии может добавить к ней свой ответ или прокомментировать уже имеющиеся ответы. Для того чтобы вступить в дискуссию, пользователь может просто просмотреть темы дискуссий и ответы, которые предлагаются другими. Это особенно удобно для новых членов группы, для быстрого освоения основных задач, над которыми работает группа. История обсуждения этих проблем сохраняется в базе данных. Пользователь также может сыграть и более активную роль в обсуждении, предлагая свои варианты ответов, комментарии и новые темы для обсуждения.  Элемент Webinar - Онлайн-семинар (веб-конференция, вебинар) — разновидность веб-конференции, проведение онлайн-встреч или презентаций через Интернет в режиме реального времени. Во время веб-конференции каждый из участников находится у своего компьютера, а связь между ними поддерживается через Интернет посредством загружаемого приложения, установленного на компьютере каждого участника, или через веб-приложение. В последнем случае, чтобы присоединиться к конференции, нужно просто ввести URL (адрес сайта) в окне браузера.  Для усиления интерактивности на портале помимо стандартных сервисов online-offline взаимодействия (чат, форум, опрос, электронная почта), факультетом внедрен сервис проведения вебинаров онлайн занятий, который предоставляет собой виртуальный онлайн класс с различными инструментами позволяющие давать максимальную информацию (изображение с web камеры, встроенный чат, неограниченное количество интерактивных досок, трансляция видеоматериалов и действий пользователя с экрана монитора и т.д.), которые рассчитаны на аудиторию от 10 до 10000 человек. Сервис «Вебинар» также предлагает запись проведенных занятий, таким образом реализуя возможность просмотра лекций и тем участникам ДО, которым не удалось поучаствовать в нем в режиме онлайн.</vt:lpstr>
      <vt:lpstr> Кликаете на задание по предмету, открывается окно (рис.9) и нажимаете «добавить ответ на задание» (размер файла не должен превышать 2 мб). Файл переносите в открывшиеся окно (рис.10), после отправляете домашнее задание кликнув на «сохранить».</vt:lpstr>
      <vt:lpstr>После того как преподаватель оценил ваше задание, вам приходит уведомление со ссылкой на задание в личном кабинете. Кликаете на ссылку и попадаете на страницу предоставленных ответов.  После кликаете на просмотр всех ответов. Открывается окно оценивания (рис.11), в котором расположено ваша оценка и комментарий к ней от преподавателя .</vt:lpstr>
      <vt:lpstr>Для просмотра журнала оценок, на странице курса, кликаете на «оценки»(рис. 12).  </vt:lpstr>
      <vt:lpstr>Открывается журнал оценок (рис.13).</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Түркістан облысы Төлеби ауданы Ленгер қаласы                        №8 колледж МКҚК</dc:title>
  <dc:creator>приемная</dc:creator>
  <cp:lastModifiedBy>E.Perejnyak1</cp:lastModifiedBy>
  <cp:revision>543</cp:revision>
  <cp:lastPrinted>2020-03-20T12:50:18Z</cp:lastPrinted>
  <dcterms:created xsi:type="dcterms:W3CDTF">2020-03-10T08:50:09Z</dcterms:created>
  <dcterms:modified xsi:type="dcterms:W3CDTF">2020-08-12T05:56:01Z</dcterms:modified>
</cp:coreProperties>
</file>